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jpg" ContentType="image/jpeg"/>
  <Default Extension="gif" ContentType="image/gif"/>
  <Default Extension="rels" ContentType="application/vnd.openxmlformats-package.relationships+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8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4" Type="http://schemas.openxmlformats.org/officeDocument/2006/relationships/custom-properties" Target="docProps/custom.xml"/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798" r:id="rId2"/>
  </p:sldMasterIdLst>
  <p:notesMasterIdLst>
    <p:notesMasterId r:id="rId34"/>
  </p:notesMasterIdLst>
  <p:handoutMasterIdLst>
    <p:handoutMasterId r:id="rId35"/>
  </p:handoutMasterIdLst>
  <p:sldIdLst>
    <p:sldId id="383" r:id="rId3"/>
    <p:sldId id="382" r:id="rId4"/>
    <p:sldId id="256" r:id="rId5"/>
    <p:sldId id="363" r:id="rId6"/>
    <p:sldId id="364" r:id="rId7"/>
    <p:sldId id="365" r:id="rId8"/>
    <p:sldId id="366" r:id="rId9"/>
    <p:sldId id="367" r:id="rId10"/>
    <p:sldId id="356" r:id="rId11"/>
    <p:sldId id="368" r:id="rId12"/>
    <p:sldId id="355" r:id="rId13"/>
    <p:sldId id="369" r:id="rId14"/>
    <p:sldId id="352" r:id="rId15"/>
    <p:sldId id="353" r:id="rId16"/>
    <p:sldId id="358" r:id="rId17"/>
    <p:sldId id="359" r:id="rId18"/>
    <p:sldId id="360" r:id="rId19"/>
    <p:sldId id="361" r:id="rId20"/>
    <p:sldId id="362" r:id="rId21"/>
    <p:sldId id="370" r:id="rId22"/>
    <p:sldId id="371" r:id="rId23"/>
    <p:sldId id="372" r:id="rId24"/>
    <p:sldId id="373" r:id="rId25"/>
    <p:sldId id="374" r:id="rId26"/>
    <p:sldId id="375" r:id="rId27"/>
    <p:sldId id="376" r:id="rId28"/>
    <p:sldId id="377" r:id="rId29"/>
    <p:sldId id="378" r:id="rId30"/>
    <p:sldId id="379" r:id="rId31"/>
    <p:sldId id="380" r:id="rId32"/>
    <p:sldId id="381" r:id="rId33"/>
  </p:sldIdLst>
  <p:sldSz cx="12188825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orient="horz" pos="1207" userDrawn="1">
          <p15:clr>
            <a:srgbClr val="A4A3A4"/>
          </p15:clr>
        </p15:guide>
        <p15:guide id="3" orient="horz" pos="3884" userDrawn="1">
          <p15:clr>
            <a:srgbClr val="A4A3A4"/>
          </p15:clr>
        </p15:guide>
        <p15:guide id="4" orient="horz" pos="2840" userDrawn="1">
          <p15:clr>
            <a:srgbClr val="A4A3A4"/>
          </p15:clr>
        </p15:guide>
        <p15:guide id="5" orient="horz" pos="3203" userDrawn="1">
          <p15:clr>
            <a:srgbClr val="A4A3A4"/>
          </p15:clr>
        </p15:guide>
        <p15:guide id="6" orient="horz" pos="799" userDrawn="1">
          <p15:clr>
            <a:srgbClr val="A4A3A4"/>
          </p15:clr>
        </p15:guide>
        <p15:guide id="7" orient="horz" pos="175">
          <p15:clr>
            <a:srgbClr val="A4A3A4"/>
          </p15:clr>
        </p15:guide>
        <p15:guide id="8" pos="3839">
          <p15:clr>
            <a:srgbClr val="A4A3A4"/>
          </p15:clr>
        </p15:guide>
        <p15:guide id="9" pos="936" userDrawn="1">
          <p15:clr>
            <a:srgbClr val="A4A3A4"/>
          </p15:clr>
        </p15:guide>
        <p15:guide id="10" pos="6719">
          <p15:clr>
            <a:srgbClr val="A4A3A4"/>
          </p15:clr>
        </p15:guide>
        <p15:guide id="11" pos="6143">
          <p15:clr>
            <a:srgbClr val="A4A3A4"/>
          </p15:clr>
        </p15:guide>
        <p15:guide id="12" pos="283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2" name="Autore" initials="A" lastIdx="35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00"/>
    <a:srgbClr val="FCE1D6"/>
    <a:srgbClr val="E6AC0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6E25E649-3F16-4E02-A733-19D2CDBF48F0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100" autoAdjust="0"/>
    <p:restoredTop sz="79106" autoAdjust="0"/>
  </p:normalViewPr>
  <p:slideViewPr>
    <p:cSldViewPr>
      <p:cViewPr>
        <p:scale>
          <a:sx n="80" d="100"/>
          <a:sy n="80" d="100"/>
        </p:scale>
        <p:origin x="2216" y="808"/>
      </p:cViewPr>
      <p:guideLst>
        <p:guide orient="horz" pos="2160"/>
        <p:guide orient="horz" pos="1207"/>
        <p:guide orient="horz" pos="3884"/>
        <p:guide orient="horz" pos="2840"/>
        <p:guide orient="horz" pos="3203"/>
        <p:guide orient="horz" pos="799"/>
        <p:guide orient="horz" pos="175"/>
        <p:guide pos="3839"/>
        <p:guide pos="936"/>
        <p:guide pos="6719"/>
        <p:guide pos="6143"/>
        <p:guide pos="2831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90" d="100"/>
        <a:sy n="90" d="100"/>
      </p:scale>
      <p:origin x="0" y="0"/>
    </p:cViewPr>
  </p:sorterViewPr>
  <p:notesViewPr>
    <p:cSldViewPr showGuides="1">
      <p:cViewPr varScale="1">
        <p:scale>
          <a:sx n="55" d="100"/>
          <a:sy n="55" d="100"/>
        </p:scale>
        <p:origin x="3072" y="84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8.xml"/><Relationship Id="rId21" Type="http://schemas.openxmlformats.org/officeDocument/2006/relationships/slide" Target="slides/slide19.xml"/><Relationship Id="rId22" Type="http://schemas.openxmlformats.org/officeDocument/2006/relationships/slide" Target="slides/slide20.xml"/><Relationship Id="rId23" Type="http://schemas.openxmlformats.org/officeDocument/2006/relationships/slide" Target="slides/slide21.xml"/><Relationship Id="rId24" Type="http://schemas.openxmlformats.org/officeDocument/2006/relationships/slide" Target="slides/slide22.xml"/><Relationship Id="rId25" Type="http://schemas.openxmlformats.org/officeDocument/2006/relationships/slide" Target="slides/slide23.xml"/><Relationship Id="rId26" Type="http://schemas.openxmlformats.org/officeDocument/2006/relationships/slide" Target="slides/slide24.xml"/><Relationship Id="rId27" Type="http://schemas.openxmlformats.org/officeDocument/2006/relationships/slide" Target="slides/slide25.xml"/><Relationship Id="rId28" Type="http://schemas.openxmlformats.org/officeDocument/2006/relationships/slide" Target="slides/slide26.xml"/><Relationship Id="rId29" Type="http://schemas.openxmlformats.org/officeDocument/2006/relationships/slide" Target="slides/slide27.xml"/><Relationship Id="rId1" Type="http://schemas.openxmlformats.org/officeDocument/2006/relationships/customXml" Target="../customXml/item1.xml"/><Relationship Id="rId2" Type="http://schemas.openxmlformats.org/officeDocument/2006/relationships/slideMaster" Target="slideMasters/slideMaster1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30" Type="http://schemas.openxmlformats.org/officeDocument/2006/relationships/slide" Target="slides/slide28.xml"/><Relationship Id="rId31" Type="http://schemas.openxmlformats.org/officeDocument/2006/relationships/slide" Target="slides/slide29.xml"/><Relationship Id="rId32" Type="http://schemas.openxmlformats.org/officeDocument/2006/relationships/slide" Target="slides/slide30.xml"/><Relationship Id="rId9" Type="http://schemas.openxmlformats.org/officeDocument/2006/relationships/slide" Target="slides/slide7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Relationship Id="rId33" Type="http://schemas.openxmlformats.org/officeDocument/2006/relationships/slide" Target="slides/slide31.xml"/><Relationship Id="rId34" Type="http://schemas.openxmlformats.org/officeDocument/2006/relationships/notesMaster" Target="notesMasters/notesMaster1.xml"/><Relationship Id="rId35" Type="http://schemas.openxmlformats.org/officeDocument/2006/relationships/handoutMaster" Target="handoutMasters/handoutMaster1.xml"/><Relationship Id="rId36" Type="http://schemas.openxmlformats.org/officeDocument/2006/relationships/commentAuthors" Target="commentAuthors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Relationship Id="rId13" Type="http://schemas.openxmlformats.org/officeDocument/2006/relationships/slide" Target="slides/slide11.xml"/><Relationship Id="rId14" Type="http://schemas.openxmlformats.org/officeDocument/2006/relationships/slide" Target="slides/slide12.xml"/><Relationship Id="rId15" Type="http://schemas.openxmlformats.org/officeDocument/2006/relationships/slide" Target="slides/slide13.xml"/><Relationship Id="rId16" Type="http://schemas.openxmlformats.org/officeDocument/2006/relationships/slide" Target="slides/slide14.xml"/><Relationship Id="rId17" Type="http://schemas.openxmlformats.org/officeDocument/2006/relationships/slide" Target="slides/slide15.xml"/><Relationship Id="rId18" Type="http://schemas.openxmlformats.org/officeDocument/2006/relationships/slide" Target="slides/slide16.xml"/><Relationship Id="rId19" Type="http://schemas.openxmlformats.org/officeDocument/2006/relationships/slide" Target="slides/slide17.xml"/><Relationship Id="rId37" Type="http://schemas.openxmlformats.org/officeDocument/2006/relationships/presProps" Target="presProps.xml"/><Relationship Id="rId38" Type="http://schemas.openxmlformats.org/officeDocument/2006/relationships/viewProps" Target="viewProps.xml"/><Relationship Id="rId39" Type="http://schemas.openxmlformats.org/officeDocument/2006/relationships/theme" Target="theme/theme1.xml"/><Relationship Id="rId40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FF65120-517D-4117-9F24-AAADCC6BB18B}" type="doc">
      <dgm:prSet loTypeId="urn:microsoft.com/office/officeart/2009/3/layout/RandomtoResultProcess" loCatId="process" qsTypeId="urn:microsoft.com/office/officeart/2005/8/quickstyle/3d1" qsCatId="3D" csTypeId="urn:microsoft.com/office/officeart/2005/8/colors/colorful5" csCatId="colorful" phldr="1"/>
      <dgm:spPr/>
      <dgm:t>
        <a:bodyPr/>
        <a:lstStyle/>
        <a:p>
          <a:endParaRPr lang="it-IT"/>
        </a:p>
      </dgm:t>
    </dgm:pt>
    <dgm:pt modelId="{149CD524-886C-4C8F-AF46-573A2CC2D64D}">
      <dgm:prSet phldrT="[Testo]" custT="1"/>
      <dgm:spPr/>
      <dgm:t>
        <a:bodyPr/>
        <a:lstStyle/>
        <a:p>
          <a:r>
            <a:rPr lang="it-IT" sz="2000" b="1" dirty="0" smtClean="0">
              <a:solidFill>
                <a:srgbClr val="00B050"/>
              </a:solidFill>
              <a:latin typeface="Adobe Hebrew" pitchFamily="18" charset="-79"/>
              <a:cs typeface="Adobe Hebrew" pitchFamily="18" charset="-79"/>
            </a:rPr>
            <a:t>Ambiente strutturato</a:t>
          </a:r>
          <a:endParaRPr lang="it-IT" sz="2000" b="1" dirty="0">
            <a:solidFill>
              <a:srgbClr val="00B050"/>
            </a:solidFill>
            <a:latin typeface="Adobe Hebrew" pitchFamily="18" charset="-79"/>
            <a:cs typeface="Adobe Hebrew" pitchFamily="18" charset="-79"/>
          </a:endParaRPr>
        </a:p>
      </dgm:t>
    </dgm:pt>
    <dgm:pt modelId="{F31FDB1B-9D2B-4939-B10D-C2FF22C5A764}" type="parTrans" cxnId="{C7BAE2A7-5622-4CB7-9039-341C270E7AAA}">
      <dgm:prSet/>
      <dgm:spPr/>
      <dgm:t>
        <a:bodyPr/>
        <a:lstStyle/>
        <a:p>
          <a:endParaRPr lang="it-IT"/>
        </a:p>
      </dgm:t>
    </dgm:pt>
    <dgm:pt modelId="{75472C4F-0E5D-4A11-9401-9F95182221A8}" type="sibTrans" cxnId="{C7BAE2A7-5622-4CB7-9039-341C270E7AAA}">
      <dgm:prSet/>
      <dgm:spPr/>
      <dgm:t>
        <a:bodyPr/>
        <a:lstStyle/>
        <a:p>
          <a:endParaRPr lang="it-IT"/>
        </a:p>
      </dgm:t>
    </dgm:pt>
    <dgm:pt modelId="{F6D4721B-DADF-4BA9-BB1D-FEC456D47CD5}">
      <dgm:prSet phldrT="[Testo]" custT="1"/>
      <dgm:spPr/>
      <dgm:t>
        <a:bodyPr/>
        <a:lstStyle/>
        <a:p>
          <a:r>
            <a:rPr lang="it-IT" sz="2000" b="1" dirty="0" smtClean="0">
              <a:solidFill>
                <a:srgbClr val="00B050"/>
              </a:solidFill>
            </a:rPr>
            <a:t>Progettazione</a:t>
          </a:r>
          <a:endParaRPr lang="it-IT" sz="2000" b="1" dirty="0">
            <a:solidFill>
              <a:srgbClr val="00B050"/>
            </a:solidFill>
          </a:endParaRPr>
        </a:p>
      </dgm:t>
    </dgm:pt>
    <dgm:pt modelId="{2A008C08-4D75-40EC-8E61-AFC90A3EC8CA}" type="parTrans" cxnId="{B573B6DC-D1F3-4735-A33B-6C586FF357DB}">
      <dgm:prSet/>
      <dgm:spPr/>
      <dgm:t>
        <a:bodyPr/>
        <a:lstStyle/>
        <a:p>
          <a:endParaRPr lang="it-IT"/>
        </a:p>
      </dgm:t>
    </dgm:pt>
    <dgm:pt modelId="{4347CA6A-2065-41B9-B8AB-F5D95F4F13DE}" type="sibTrans" cxnId="{B573B6DC-D1F3-4735-A33B-6C586FF357DB}">
      <dgm:prSet/>
      <dgm:spPr/>
      <dgm:t>
        <a:bodyPr/>
        <a:lstStyle/>
        <a:p>
          <a:endParaRPr lang="it-IT"/>
        </a:p>
      </dgm:t>
    </dgm:pt>
    <dgm:pt modelId="{1A7ECC7F-7AA5-4F7A-A79E-23938C6C4F80}">
      <dgm:prSet phldrT="[Testo]"/>
      <dgm:spPr>
        <a:solidFill>
          <a:srgbClr val="FFC000"/>
        </a:solidFill>
      </dgm:spPr>
      <dgm:t>
        <a:bodyPr/>
        <a:lstStyle/>
        <a:p>
          <a:r>
            <a:rPr lang="it-IT" b="1" dirty="0" smtClean="0">
              <a:solidFill>
                <a:srgbClr val="FF0000"/>
              </a:solidFill>
              <a:latin typeface="Adobe Hebrew" pitchFamily="18" charset="-79"/>
              <a:cs typeface="Adobe Hebrew" pitchFamily="18" charset="-79"/>
            </a:rPr>
            <a:t>Qualità dei Processi</a:t>
          </a:r>
        </a:p>
      </dgm:t>
    </dgm:pt>
    <dgm:pt modelId="{7B583D84-C48F-4B69-B460-5B32609FD6D2}" type="parTrans" cxnId="{E5B544B8-03FE-4B95-A52B-592BD28B5BF0}">
      <dgm:prSet/>
      <dgm:spPr/>
      <dgm:t>
        <a:bodyPr/>
        <a:lstStyle/>
        <a:p>
          <a:endParaRPr lang="it-IT"/>
        </a:p>
      </dgm:t>
    </dgm:pt>
    <dgm:pt modelId="{E29702CC-992F-47B3-A448-DBC7906BD60D}" type="sibTrans" cxnId="{E5B544B8-03FE-4B95-A52B-592BD28B5BF0}">
      <dgm:prSet/>
      <dgm:spPr/>
      <dgm:t>
        <a:bodyPr/>
        <a:lstStyle/>
        <a:p>
          <a:endParaRPr lang="it-IT"/>
        </a:p>
      </dgm:t>
    </dgm:pt>
    <dgm:pt modelId="{23364116-3A97-4EB9-9CA9-E534D3F94DA8}" type="pres">
      <dgm:prSet presAssocID="{1FF65120-517D-4117-9F24-AAADCC6BB18B}" presName="Name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it-IT"/>
        </a:p>
      </dgm:t>
    </dgm:pt>
    <dgm:pt modelId="{E341A0B7-4311-4B25-8C20-C2872B9DF327}" type="pres">
      <dgm:prSet presAssocID="{149CD524-886C-4C8F-AF46-573A2CC2D64D}" presName="chaos" presStyleCnt="0"/>
      <dgm:spPr/>
      <dgm:t>
        <a:bodyPr/>
        <a:lstStyle/>
        <a:p>
          <a:endParaRPr lang="it-IT"/>
        </a:p>
      </dgm:t>
    </dgm:pt>
    <dgm:pt modelId="{25736F32-1DF7-4D1C-A98C-32FE552E9756}" type="pres">
      <dgm:prSet presAssocID="{149CD524-886C-4C8F-AF46-573A2CC2D64D}" presName="parTx1" presStyleLbl="revTx" presStyleIdx="0" presStyleCnt="2"/>
      <dgm:spPr/>
      <dgm:t>
        <a:bodyPr/>
        <a:lstStyle/>
        <a:p>
          <a:endParaRPr lang="it-IT"/>
        </a:p>
      </dgm:t>
    </dgm:pt>
    <dgm:pt modelId="{852479A8-1949-4779-8234-4F14A46FF404}" type="pres">
      <dgm:prSet presAssocID="{149CD524-886C-4C8F-AF46-573A2CC2D64D}" presName="c1" presStyleLbl="node1" presStyleIdx="0" presStyleCnt="19"/>
      <dgm:spPr>
        <a:solidFill>
          <a:srgbClr val="FFC000"/>
        </a:solidFill>
      </dgm:spPr>
      <dgm:t>
        <a:bodyPr/>
        <a:lstStyle/>
        <a:p>
          <a:endParaRPr lang="it-IT"/>
        </a:p>
      </dgm:t>
    </dgm:pt>
    <dgm:pt modelId="{67C52199-53AE-4ED3-B77D-EF8F5026B39E}" type="pres">
      <dgm:prSet presAssocID="{149CD524-886C-4C8F-AF46-573A2CC2D64D}" presName="c2" presStyleLbl="node1" presStyleIdx="1" presStyleCnt="19"/>
      <dgm:spPr/>
      <dgm:t>
        <a:bodyPr/>
        <a:lstStyle/>
        <a:p>
          <a:endParaRPr lang="it-IT"/>
        </a:p>
      </dgm:t>
    </dgm:pt>
    <dgm:pt modelId="{BEF34C29-5019-4DB8-838D-87D8E31B0FE1}" type="pres">
      <dgm:prSet presAssocID="{149CD524-886C-4C8F-AF46-573A2CC2D64D}" presName="c3" presStyleLbl="node1" presStyleIdx="2" presStyleCnt="19"/>
      <dgm:spPr/>
      <dgm:t>
        <a:bodyPr/>
        <a:lstStyle/>
        <a:p>
          <a:endParaRPr lang="it-IT"/>
        </a:p>
      </dgm:t>
    </dgm:pt>
    <dgm:pt modelId="{3006F9A2-6A9F-47FA-A5DF-D16AE8F6EC8E}" type="pres">
      <dgm:prSet presAssocID="{149CD524-886C-4C8F-AF46-573A2CC2D64D}" presName="c4" presStyleLbl="node1" presStyleIdx="3" presStyleCnt="19"/>
      <dgm:spPr>
        <a:solidFill>
          <a:srgbClr val="FF0000"/>
        </a:solidFill>
      </dgm:spPr>
      <dgm:t>
        <a:bodyPr/>
        <a:lstStyle/>
        <a:p>
          <a:endParaRPr lang="it-IT"/>
        </a:p>
      </dgm:t>
    </dgm:pt>
    <dgm:pt modelId="{5189D12C-A977-4E7A-9860-66623D689994}" type="pres">
      <dgm:prSet presAssocID="{149CD524-886C-4C8F-AF46-573A2CC2D64D}" presName="c5" presStyleLbl="node1" presStyleIdx="4" presStyleCnt="19"/>
      <dgm:spPr/>
      <dgm:t>
        <a:bodyPr/>
        <a:lstStyle/>
        <a:p>
          <a:endParaRPr lang="it-IT"/>
        </a:p>
      </dgm:t>
    </dgm:pt>
    <dgm:pt modelId="{694801EF-45D3-48AA-98B3-C08EA805CCF5}" type="pres">
      <dgm:prSet presAssocID="{149CD524-886C-4C8F-AF46-573A2CC2D64D}" presName="c6" presStyleLbl="node1" presStyleIdx="5" presStyleCnt="19"/>
      <dgm:spPr/>
      <dgm:t>
        <a:bodyPr/>
        <a:lstStyle/>
        <a:p>
          <a:endParaRPr lang="it-IT"/>
        </a:p>
      </dgm:t>
    </dgm:pt>
    <dgm:pt modelId="{DF43EA21-BCD4-44DC-805A-25408C0197B8}" type="pres">
      <dgm:prSet presAssocID="{149CD524-886C-4C8F-AF46-573A2CC2D64D}" presName="c7" presStyleLbl="node1" presStyleIdx="6" presStyleCnt="19"/>
      <dgm:spPr/>
      <dgm:t>
        <a:bodyPr/>
        <a:lstStyle/>
        <a:p>
          <a:endParaRPr lang="it-IT"/>
        </a:p>
      </dgm:t>
    </dgm:pt>
    <dgm:pt modelId="{BD94A3D3-C745-49AE-9B25-4148FB978C14}" type="pres">
      <dgm:prSet presAssocID="{149CD524-886C-4C8F-AF46-573A2CC2D64D}" presName="c8" presStyleLbl="node1" presStyleIdx="7" presStyleCnt="19"/>
      <dgm:spPr>
        <a:solidFill>
          <a:srgbClr val="FF0000"/>
        </a:solidFill>
      </dgm:spPr>
      <dgm:t>
        <a:bodyPr/>
        <a:lstStyle/>
        <a:p>
          <a:endParaRPr lang="it-IT"/>
        </a:p>
      </dgm:t>
    </dgm:pt>
    <dgm:pt modelId="{8AB8F0C1-E7A0-4CCB-84CA-CFED0E866680}" type="pres">
      <dgm:prSet presAssocID="{149CD524-886C-4C8F-AF46-573A2CC2D64D}" presName="c9" presStyleLbl="node1" presStyleIdx="8" presStyleCnt="19"/>
      <dgm:spPr>
        <a:solidFill>
          <a:srgbClr val="FFC000"/>
        </a:solidFill>
      </dgm:spPr>
      <dgm:t>
        <a:bodyPr/>
        <a:lstStyle/>
        <a:p>
          <a:endParaRPr lang="it-IT"/>
        </a:p>
      </dgm:t>
    </dgm:pt>
    <dgm:pt modelId="{113E0AD7-A8D4-4719-BAB3-041DB1FD726E}" type="pres">
      <dgm:prSet presAssocID="{149CD524-886C-4C8F-AF46-573A2CC2D64D}" presName="c10" presStyleLbl="node1" presStyleIdx="9" presStyleCnt="19"/>
      <dgm:spPr>
        <a:solidFill>
          <a:srgbClr val="FFC000"/>
        </a:solidFill>
      </dgm:spPr>
      <dgm:t>
        <a:bodyPr/>
        <a:lstStyle/>
        <a:p>
          <a:endParaRPr lang="it-IT"/>
        </a:p>
      </dgm:t>
    </dgm:pt>
    <dgm:pt modelId="{57B08817-B795-4EFD-9A7D-7DD4C1A7B5FB}" type="pres">
      <dgm:prSet presAssocID="{149CD524-886C-4C8F-AF46-573A2CC2D64D}" presName="c11" presStyleLbl="node1" presStyleIdx="10" presStyleCnt="19"/>
      <dgm:spPr>
        <a:solidFill>
          <a:srgbClr val="FF0000"/>
        </a:solidFill>
      </dgm:spPr>
      <dgm:t>
        <a:bodyPr/>
        <a:lstStyle/>
        <a:p>
          <a:endParaRPr lang="it-IT"/>
        </a:p>
      </dgm:t>
    </dgm:pt>
    <dgm:pt modelId="{77C601F3-CFA9-40BA-8AC2-A3179CB07F45}" type="pres">
      <dgm:prSet presAssocID="{149CD524-886C-4C8F-AF46-573A2CC2D64D}" presName="c12" presStyleLbl="node1" presStyleIdx="11" presStyleCnt="19"/>
      <dgm:spPr/>
      <dgm:t>
        <a:bodyPr/>
        <a:lstStyle/>
        <a:p>
          <a:endParaRPr lang="it-IT"/>
        </a:p>
      </dgm:t>
    </dgm:pt>
    <dgm:pt modelId="{80CCF002-C97F-4625-B58E-07BFA8C4F3D2}" type="pres">
      <dgm:prSet presAssocID="{149CD524-886C-4C8F-AF46-573A2CC2D64D}" presName="c13" presStyleLbl="node1" presStyleIdx="12" presStyleCnt="19"/>
      <dgm:spPr/>
      <dgm:t>
        <a:bodyPr/>
        <a:lstStyle/>
        <a:p>
          <a:endParaRPr lang="it-IT"/>
        </a:p>
      </dgm:t>
    </dgm:pt>
    <dgm:pt modelId="{822A5FB1-7075-4B14-8C5A-4D5A9B77B266}" type="pres">
      <dgm:prSet presAssocID="{149CD524-886C-4C8F-AF46-573A2CC2D64D}" presName="c14" presStyleLbl="node1" presStyleIdx="13" presStyleCnt="19"/>
      <dgm:spPr>
        <a:solidFill>
          <a:srgbClr val="FFC000"/>
        </a:solidFill>
      </dgm:spPr>
      <dgm:t>
        <a:bodyPr/>
        <a:lstStyle/>
        <a:p>
          <a:endParaRPr lang="it-IT"/>
        </a:p>
      </dgm:t>
    </dgm:pt>
    <dgm:pt modelId="{94555F2C-4710-4B2F-9585-DB23131B652C}" type="pres">
      <dgm:prSet presAssocID="{149CD524-886C-4C8F-AF46-573A2CC2D64D}" presName="c15" presStyleLbl="node1" presStyleIdx="14" presStyleCnt="19"/>
      <dgm:spPr/>
      <dgm:t>
        <a:bodyPr/>
        <a:lstStyle/>
        <a:p>
          <a:endParaRPr lang="it-IT"/>
        </a:p>
      </dgm:t>
    </dgm:pt>
    <dgm:pt modelId="{4882278A-5883-428F-BF11-C285180D8903}" type="pres">
      <dgm:prSet presAssocID="{149CD524-886C-4C8F-AF46-573A2CC2D64D}" presName="c16" presStyleLbl="node1" presStyleIdx="15" presStyleCnt="19"/>
      <dgm:spPr/>
      <dgm:t>
        <a:bodyPr/>
        <a:lstStyle/>
        <a:p>
          <a:endParaRPr lang="it-IT"/>
        </a:p>
      </dgm:t>
    </dgm:pt>
    <dgm:pt modelId="{0532BBF6-3FCD-45D8-9BC0-B5D2CA26E503}" type="pres">
      <dgm:prSet presAssocID="{149CD524-886C-4C8F-AF46-573A2CC2D64D}" presName="c17" presStyleLbl="node1" presStyleIdx="16" presStyleCnt="19"/>
      <dgm:spPr>
        <a:solidFill>
          <a:srgbClr val="FF0000"/>
        </a:solidFill>
      </dgm:spPr>
      <dgm:t>
        <a:bodyPr/>
        <a:lstStyle/>
        <a:p>
          <a:endParaRPr lang="it-IT"/>
        </a:p>
      </dgm:t>
    </dgm:pt>
    <dgm:pt modelId="{D922DCA2-00B6-4D37-8C90-211996364A44}" type="pres">
      <dgm:prSet presAssocID="{149CD524-886C-4C8F-AF46-573A2CC2D64D}" presName="c18" presStyleLbl="node1" presStyleIdx="17" presStyleCnt="19"/>
      <dgm:spPr/>
      <dgm:t>
        <a:bodyPr/>
        <a:lstStyle/>
        <a:p>
          <a:endParaRPr lang="it-IT"/>
        </a:p>
      </dgm:t>
    </dgm:pt>
    <dgm:pt modelId="{DDB45E59-EC04-48A8-8A18-D89803160266}" type="pres">
      <dgm:prSet presAssocID="{75472C4F-0E5D-4A11-9401-9F95182221A8}" presName="chevronComposite1" presStyleCnt="0"/>
      <dgm:spPr/>
      <dgm:t>
        <a:bodyPr/>
        <a:lstStyle/>
        <a:p>
          <a:endParaRPr lang="it-IT"/>
        </a:p>
      </dgm:t>
    </dgm:pt>
    <dgm:pt modelId="{2E8F088D-5464-4612-9977-3FE131B9CF18}" type="pres">
      <dgm:prSet presAssocID="{75472C4F-0E5D-4A11-9401-9F95182221A8}" presName="chevron1" presStyleLbl="sibTrans2D1" presStyleIdx="0" presStyleCnt="2"/>
      <dgm:spPr>
        <a:solidFill>
          <a:srgbClr val="00B0F0"/>
        </a:solidFill>
      </dgm:spPr>
      <dgm:t>
        <a:bodyPr/>
        <a:lstStyle/>
        <a:p>
          <a:endParaRPr lang="it-IT"/>
        </a:p>
      </dgm:t>
    </dgm:pt>
    <dgm:pt modelId="{6039FF8A-1FE1-4326-AA38-7AF4DE8C0A35}" type="pres">
      <dgm:prSet presAssocID="{75472C4F-0E5D-4A11-9401-9F95182221A8}" presName="spChevron1" presStyleCnt="0"/>
      <dgm:spPr/>
      <dgm:t>
        <a:bodyPr/>
        <a:lstStyle/>
        <a:p>
          <a:endParaRPr lang="it-IT"/>
        </a:p>
      </dgm:t>
    </dgm:pt>
    <dgm:pt modelId="{FEBB1E6E-25AB-40EC-9815-046BD22FB8D3}" type="pres">
      <dgm:prSet presAssocID="{F6D4721B-DADF-4BA9-BB1D-FEC456D47CD5}" presName="middle" presStyleCnt="0"/>
      <dgm:spPr/>
      <dgm:t>
        <a:bodyPr/>
        <a:lstStyle/>
        <a:p>
          <a:endParaRPr lang="it-IT"/>
        </a:p>
      </dgm:t>
    </dgm:pt>
    <dgm:pt modelId="{A0BD1D17-BCFC-478E-9843-62E929A3ED6D}" type="pres">
      <dgm:prSet presAssocID="{F6D4721B-DADF-4BA9-BB1D-FEC456D47CD5}" presName="parTxMid" presStyleLbl="revTx" presStyleIdx="1" presStyleCnt="2" custScaleX="125564"/>
      <dgm:spPr/>
      <dgm:t>
        <a:bodyPr/>
        <a:lstStyle/>
        <a:p>
          <a:endParaRPr lang="it-IT"/>
        </a:p>
      </dgm:t>
    </dgm:pt>
    <dgm:pt modelId="{14E716B8-512C-4C75-8C82-C58D947D02B3}" type="pres">
      <dgm:prSet presAssocID="{F6D4721B-DADF-4BA9-BB1D-FEC456D47CD5}" presName="spMid" presStyleCnt="0"/>
      <dgm:spPr/>
      <dgm:t>
        <a:bodyPr/>
        <a:lstStyle/>
        <a:p>
          <a:endParaRPr lang="it-IT"/>
        </a:p>
      </dgm:t>
    </dgm:pt>
    <dgm:pt modelId="{7451EA07-D08F-41A5-B1A4-508B01230875}" type="pres">
      <dgm:prSet presAssocID="{4347CA6A-2065-41B9-B8AB-F5D95F4F13DE}" presName="chevronComposite1" presStyleCnt="0"/>
      <dgm:spPr/>
      <dgm:t>
        <a:bodyPr/>
        <a:lstStyle/>
        <a:p>
          <a:endParaRPr lang="it-IT"/>
        </a:p>
      </dgm:t>
    </dgm:pt>
    <dgm:pt modelId="{740CACD8-C2D4-4DE7-AF37-55A3C2C74BC2}" type="pres">
      <dgm:prSet presAssocID="{4347CA6A-2065-41B9-B8AB-F5D95F4F13DE}" presName="chevron1" presStyleLbl="sibTrans2D1" presStyleIdx="1" presStyleCnt="2" custLinFactNeighborX="-22752"/>
      <dgm:spPr>
        <a:solidFill>
          <a:srgbClr val="FFFF00"/>
        </a:solidFill>
      </dgm:spPr>
      <dgm:t>
        <a:bodyPr/>
        <a:lstStyle/>
        <a:p>
          <a:endParaRPr lang="it-IT"/>
        </a:p>
      </dgm:t>
    </dgm:pt>
    <dgm:pt modelId="{DC857A44-6A36-46DB-A81F-9D25DDC8EBD2}" type="pres">
      <dgm:prSet presAssocID="{4347CA6A-2065-41B9-B8AB-F5D95F4F13DE}" presName="spChevron1" presStyleCnt="0"/>
      <dgm:spPr/>
      <dgm:t>
        <a:bodyPr/>
        <a:lstStyle/>
        <a:p>
          <a:endParaRPr lang="it-IT"/>
        </a:p>
      </dgm:t>
    </dgm:pt>
    <dgm:pt modelId="{14ECF9C0-C671-456E-97EC-61B041052802}" type="pres">
      <dgm:prSet presAssocID="{1A7ECC7F-7AA5-4F7A-A79E-23938C6C4F80}" presName="last" presStyleCnt="0"/>
      <dgm:spPr/>
      <dgm:t>
        <a:bodyPr/>
        <a:lstStyle/>
        <a:p>
          <a:endParaRPr lang="it-IT"/>
        </a:p>
      </dgm:t>
    </dgm:pt>
    <dgm:pt modelId="{0CDDE4A1-9491-4157-8EC5-F62EF8EDE19A}" type="pres">
      <dgm:prSet presAssocID="{1A7ECC7F-7AA5-4F7A-A79E-23938C6C4F80}" presName="circleTx" presStyleLbl="node1" presStyleIdx="18" presStyleCnt="19" custLinFactNeighborX="1229"/>
      <dgm:spPr/>
      <dgm:t>
        <a:bodyPr/>
        <a:lstStyle/>
        <a:p>
          <a:endParaRPr lang="it-IT"/>
        </a:p>
      </dgm:t>
    </dgm:pt>
    <dgm:pt modelId="{1E07B6D6-693E-415E-8CCB-400FB0DD3A68}" type="pres">
      <dgm:prSet presAssocID="{1A7ECC7F-7AA5-4F7A-A79E-23938C6C4F80}" presName="spN" presStyleCnt="0"/>
      <dgm:spPr/>
      <dgm:t>
        <a:bodyPr/>
        <a:lstStyle/>
        <a:p>
          <a:endParaRPr lang="it-IT"/>
        </a:p>
      </dgm:t>
    </dgm:pt>
  </dgm:ptLst>
  <dgm:cxnLst>
    <dgm:cxn modelId="{826660EF-418E-C24E-A7BB-96079CC19111}" type="presOf" srcId="{1A7ECC7F-7AA5-4F7A-A79E-23938C6C4F80}" destId="{0CDDE4A1-9491-4157-8EC5-F62EF8EDE19A}" srcOrd="0" destOrd="0" presId="urn:microsoft.com/office/officeart/2009/3/layout/RandomtoResultProcess"/>
    <dgm:cxn modelId="{E3A7993F-5962-1D48-8EA7-53FF45CE46E0}" type="presOf" srcId="{149CD524-886C-4C8F-AF46-573A2CC2D64D}" destId="{25736F32-1DF7-4D1C-A98C-32FE552E9756}" srcOrd="0" destOrd="0" presId="urn:microsoft.com/office/officeart/2009/3/layout/RandomtoResultProcess"/>
    <dgm:cxn modelId="{B573B6DC-D1F3-4735-A33B-6C586FF357DB}" srcId="{1FF65120-517D-4117-9F24-AAADCC6BB18B}" destId="{F6D4721B-DADF-4BA9-BB1D-FEC456D47CD5}" srcOrd="1" destOrd="0" parTransId="{2A008C08-4D75-40EC-8E61-AFC90A3EC8CA}" sibTransId="{4347CA6A-2065-41B9-B8AB-F5D95F4F13DE}"/>
    <dgm:cxn modelId="{E5B544B8-03FE-4B95-A52B-592BD28B5BF0}" srcId="{1FF65120-517D-4117-9F24-AAADCC6BB18B}" destId="{1A7ECC7F-7AA5-4F7A-A79E-23938C6C4F80}" srcOrd="2" destOrd="0" parTransId="{7B583D84-C48F-4B69-B460-5B32609FD6D2}" sibTransId="{E29702CC-992F-47B3-A448-DBC7906BD60D}"/>
    <dgm:cxn modelId="{C7BAE2A7-5622-4CB7-9039-341C270E7AAA}" srcId="{1FF65120-517D-4117-9F24-AAADCC6BB18B}" destId="{149CD524-886C-4C8F-AF46-573A2CC2D64D}" srcOrd="0" destOrd="0" parTransId="{F31FDB1B-9D2B-4939-B10D-C2FF22C5A764}" sibTransId="{75472C4F-0E5D-4A11-9401-9F95182221A8}"/>
    <dgm:cxn modelId="{AB65878F-FBB1-7E4E-A5C3-23DE771654DF}" type="presOf" srcId="{1FF65120-517D-4117-9F24-AAADCC6BB18B}" destId="{23364116-3A97-4EB9-9CA9-E534D3F94DA8}" srcOrd="0" destOrd="0" presId="urn:microsoft.com/office/officeart/2009/3/layout/RandomtoResultProcess"/>
    <dgm:cxn modelId="{E8CCBC38-4414-874A-B7C6-58576143B981}" type="presOf" srcId="{F6D4721B-DADF-4BA9-BB1D-FEC456D47CD5}" destId="{A0BD1D17-BCFC-478E-9843-62E929A3ED6D}" srcOrd="0" destOrd="0" presId="urn:microsoft.com/office/officeart/2009/3/layout/RandomtoResultProcess"/>
    <dgm:cxn modelId="{9A7D79EB-D4EA-E346-AFBC-48F9CFCF522D}" type="presParOf" srcId="{23364116-3A97-4EB9-9CA9-E534D3F94DA8}" destId="{E341A0B7-4311-4B25-8C20-C2872B9DF327}" srcOrd="0" destOrd="0" presId="urn:microsoft.com/office/officeart/2009/3/layout/RandomtoResultProcess"/>
    <dgm:cxn modelId="{F2AB7DF0-73F9-F148-8014-A84E10F8AE6F}" type="presParOf" srcId="{E341A0B7-4311-4B25-8C20-C2872B9DF327}" destId="{25736F32-1DF7-4D1C-A98C-32FE552E9756}" srcOrd="0" destOrd="0" presId="urn:microsoft.com/office/officeart/2009/3/layout/RandomtoResultProcess"/>
    <dgm:cxn modelId="{914BC949-305A-2C4C-9C1A-0060DE81E73D}" type="presParOf" srcId="{E341A0B7-4311-4B25-8C20-C2872B9DF327}" destId="{852479A8-1949-4779-8234-4F14A46FF404}" srcOrd="1" destOrd="0" presId="urn:microsoft.com/office/officeart/2009/3/layout/RandomtoResultProcess"/>
    <dgm:cxn modelId="{9471F093-F72E-0A49-BB05-B01F3618D8BD}" type="presParOf" srcId="{E341A0B7-4311-4B25-8C20-C2872B9DF327}" destId="{67C52199-53AE-4ED3-B77D-EF8F5026B39E}" srcOrd="2" destOrd="0" presId="urn:microsoft.com/office/officeart/2009/3/layout/RandomtoResultProcess"/>
    <dgm:cxn modelId="{7385EA6F-99E3-9343-AFEA-3539FBFFD04D}" type="presParOf" srcId="{E341A0B7-4311-4B25-8C20-C2872B9DF327}" destId="{BEF34C29-5019-4DB8-838D-87D8E31B0FE1}" srcOrd="3" destOrd="0" presId="urn:microsoft.com/office/officeart/2009/3/layout/RandomtoResultProcess"/>
    <dgm:cxn modelId="{DAD79D97-491A-A54D-86A2-B16936C59239}" type="presParOf" srcId="{E341A0B7-4311-4B25-8C20-C2872B9DF327}" destId="{3006F9A2-6A9F-47FA-A5DF-D16AE8F6EC8E}" srcOrd="4" destOrd="0" presId="urn:microsoft.com/office/officeart/2009/3/layout/RandomtoResultProcess"/>
    <dgm:cxn modelId="{8FC9A40F-A68A-2F4D-A47D-48D6DC767535}" type="presParOf" srcId="{E341A0B7-4311-4B25-8C20-C2872B9DF327}" destId="{5189D12C-A977-4E7A-9860-66623D689994}" srcOrd="5" destOrd="0" presId="urn:microsoft.com/office/officeart/2009/3/layout/RandomtoResultProcess"/>
    <dgm:cxn modelId="{BFF4FF25-B2C3-B043-A7C6-6503E8486EBD}" type="presParOf" srcId="{E341A0B7-4311-4B25-8C20-C2872B9DF327}" destId="{694801EF-45D3-48AA-98B3-C08EA805CCF5}" srcOrd="6" destOrd="0" presId="urn:microsoft.com/office/officeart/2009/3/layout/RandomtoResultProcess"/>
    <dgm:cxn modelId="{0D329EDB-3B4B-2348-A948-15CADE9AE463}" type="presParOf" srcId="{E341A0B7-4311-4B25-8C20-C2872B9DF327}" destId="{DF43EA21-BCD4-44DC-805A-25408C0197B8}" srcOrd="7" destOrd="0" presId="urn:microsoft.com/office/officeart/2009/3/layout/RandomtoResultProcess"/>
    <dgm:cxn modelId="{85B3BE32-F522-554C-93AD-4FFADEC98662}" type="presParOf" srcId="{E341A0B7-4311-4B25-8C20-C2872B9DF327}" destId="{BD94A3D3-C745-49AE-9B25-4148FB978C14}" srcOrd="8" destOrd="0" presId="urn:microsoft.com/office/officeart/2009/3/layout/RandomtoResultProcess"/>
    <dgm:cxn modelId="{99C57778-22A3-B24C-9EBF-63B2EC6C7F1D}" type="presParOf" srcId="{E341A0B7-4311-4B25-8C20-C2872B9DF327}" destId="{8AB8F0C1-E7A0-4CCB-84CA-CFED0E866680}" srcOrd="9" destOrd="0" presId="urn:microsoft.com/office/officeart/2009/3/layout/RandomtoResultProcess"/>
    <dgm:cxn modelId="{4F25FD23-F6ED-EC4E-AC69-77593F85E79E}" type="presParOf" srcId="{E341A0B7-4311-4B25-8C20-C2872B9DF327}" destId="{113E0AD7-A8D4-4719-BAB3-041DB1FD726E}" srcOrd="10" destOrd="0" presId="urn:microsoft.com/office/officeart/2009/3/layout/RandomtoResultProcess"/>
    <dgm:cxn modelId="{1E0BB6CB-35BF-8741-A9CF-B0EAA9D22C0D}" type="presParOf" srcId="{E341A0B7-4311-4B25-8C20-C2872B9DF327}" destId="{57B08817-B795-4EFD-9A7D-7DD4C1A7B5FB}" srcOrd="11" destOrd="0" presId="urn:microsoft.com/office/officeart/2009/3/layout/RandomtoResultProcess"/>
    <dgm:cxn modelId="{461A7531-63D3-2D4B-9248-F1D77EB755C6}" type="presParOf" srcId="{E341A0B7-4311-4B25-8C20-C2872B9DF327}" destId="{77C601F3-CFA9-40BA-8AC2-A3179CB07F45}" srcOrd="12" destOrd="0" presId="urn:microsoft.com/office/officeart/2009/3/layout/RandomtoResultProcess"/>
    <dgm:cxn modelId="{45A6C0B7-4805-A742-9293-4840F9767EEA}" type="presParOf" srcId="{E341A0B7-4311-4B25-8C20-C2872B9DF327}" destId="{80CCF002-C97F-4625-B58E-07BFA8C4F3D2}" srcOrd="13" destOrd="0" presId="urn:microsoft.com/office/officeart/2009/3/layout/RandomtoResultProcess"/>
    <dgm:cxn modelId="{0ED6DB51-450A-5C41-A070-A2E8B572B1EE}" type="presParOf" srcId="{E341A0B7-4311-4B25-8C20-C2872B9DF327}" destId="{822A5FB1-7075-4B14-8C5A-4D5A9B77B266}" srcOrd="14" destOrd="0" presId="urn:microsoft.com/office/officeart/2009/3/layout/RandomtoResultProcess"/>
    <dgm:cxn modelId="{DF8EF197-63AB-694E-8381-6408B6CD664A}" type="presParOf" srcId="{E341A0B7-4311-4B25-8C20-C2872B9DF327}" destId="{94555F2C-4710-4B2F-9585-DB23131B652C}" srcOrd="15" destOrd="0" presId="urn:microsoft.com/office/officeart/2009/3/layout/RandomtoResultProcess"/>
    <dgm:cxn modelId="{C269C5C6-D447-4B4F-8A46-CB3CC8CD9FD5}" type="presParOf" srcId="{E341A0B7-4311-4B25-8C20-C2872B9DF327}" destId="{4882278A-5883-428F-BF11-C285180D8903}" srcOrd="16" destOrd="0" presId="urn:microsoft.com/office/officeart/2009/3/layout/RandomtoResultProcess"/>
    <dgm:cxn modelId="{0872A915-3842-0147-9332-CA503D5136CF}" type="presParOf" srcId="{E341A0B7-4311-4B25-8C20-C2872B9DF327}" destId="{0532BBF6-3FCD-45D8-9BC0-B5D2CA26E503}" srcOrd="17" destOrd="0" presId="urn:microsoft.com/office/officeart/2009/3/layout/RandomtoResultProcess"/>
    <dgm:cxn modelId="{AE4C674A-6F3F-DA4C-9070-FE4790E3E939}" type="presParOf" srcId="{E341A0B7-4311-4B25-8C20-C2872B9DF327}" destId="{D922DCA2-00B6-4D37-8C90-211996364A44}" srcOrd="18" destOrd="0" presId="urn:microsoft.com/office/officeart/2009/3/layout/RandomtoResultProcess"/>
    <dgm:cxn modelId="{D7674F8C-538A-5F4E-9C04-F8177F3D6D6C}" type="presParOf" srcId="{23364116-3A97-4EB9-9CA9-E534D3F94DA8}" destId="{DDB45E59-EC04-48A8-8A18-D89803160266}" srcOrd="1" destOrd="0" presId="urn:microsoft.com/office/officeart/2009/3/layout/RandomtoResultProcess"/>
    <dgm:cxn modelId="{2F18C5BD-7DF5-A749-B7FA-EC4BBDA80154}" type="presParOf" srcId="{DDB45E59-EC04-48A8-8A18-D89803160266}" destId="{2E8F088D-5464-4612-9977-3FE131B9CF18}" srcOrd="0" destOrd="0" presId="urn:microsoft.com/office/officeart/2009/3/layout/RandomtoResultProcess"/>
    <dgm:cxn modelId="{2E043D02-0FAA-8B43-9212-B7A7DA4F6D60}" type="presParOf" srcId="{DDB45E59-EC04-48A8-8A18-D89803160266}" destId="{6039FF8A-1FE1-4326-AA38-7AF4DE8C0A35}" srcOrd="1" destOrd="0" presId="urn:microsoft.com/office/officeart/2009/3/layout/RandomtoResultProcess"/>
    <dgm:cxn modelId="{0A894233-D8F3-0C46-B4DB-7AF4A1F18805}" type="presParOf" srcId="{23364116-3A97-4EB9-9CA9-E534D3F94DA8}" destId="{FEBB1E6E-25AB-40EC-9815-046BD22FB8D3}" srcOrd="2" destOrd="0" presId="urn:microsoft.com/office/officeart/2009/3/layout/RandomtoResultProcess"/>
    <dgm:cxn modelId="{2B086584-0970-8E47-BF6B-909F1048C10C}" type="presParOf" srcId="{FEBB1E6E-25AB-40EC-9815-046BD22FB8D3}" destId="{A0BD1D17-BCFC-478E-9843-62E929A3ED6D}" srcOrd="0" destOrd="0" presId="urn:microsoft.com/office/officeart/2009/3/layout/RandomtoResultProcess"/>
    <dgm:cxn modelId="{DD53524B-DDB0-E347-94AA-20CCE845EB80}" type="presParOf" srcId="{FEBB1E6E-25AB-40EC-9815-046BD22FB8D3}" destId="{14E716B8-512C-4C75-8C82-C58D947D02B3}" srcOrd="1" destOrd="0" presId="urn:microsoft.com/office/officeart/2009/3/layout/RandomtoResultProcess"/>
    <dgm:cxn modelId="{348A5689-BBBC-7044-9F41-4FF3605F62A6}" type="presParOf" srcId="{23364116-3A97-4EB9-9CA9-E534D3F94DA8}" destId="{7451EA07-D08F-41A5-B1A4-508B01230875}" srcOrd="3" destOrd="0" presId="urn:microsoft.com/office/officeart/2009/3/layout/RandomtoResultProcess"/>
    <dgm:cxn modelId="{800CBD37-5601-BC45-9FA7-AA49B123068E}" type="presParOf" srcId="{7451EA07-D08F-41A5-B1A4-508B01230875}" destId="{740CACD8-C2D4-4DE7-AF37-55A3C2C74BC2}" srcOrd="0" destOrd="0" presId="urn:microsoft.com/office/officeart/2009/3/layout/RandomtoResultProcess"/>
    <dgm:cxn modelId="{AA71F33C-A4E8-8142-8D90-EA0EF89261E2}" type="presParOf" srcId="{7451EA07-D08F-41A5-B1A4-508B01230875}" destId="{DC857A44-6A36-46DB-A81F-9D25DDC8EBD2}" srcOrd="1" destOrd="0" presId="urn:microsoft.com/office/officeart/2009/3/layout/RandomtoResultProcess"/>
    <dgm:cxn modelId="{17B6DB36-3C14-F84E-B38D-5D467856216E}" type="presParOf" srcId="{23364116-3A97-4EB9-9CA9-E534D3F94DA8}" destId="{14ECF9C0-C671-456E-97EC-61B041052802}" srcOrd="4" destOrd="0" presId="urn:microsoft.com/office/officeart/2009/3/layout/RandomtoResultProcess"/>
    <dgm:cxn modelId="{2A882CEB-B468-8D46-BEA1-7515EBFB2882}" type="presParOf" srcId="{14ECF9C0-C671-456E-97EC-61B041052802}" destId="{0CDDE4A1-9491-4157-8EC5-F62EF8EDE19A}" srcOrd="0" destOrd="0" presId="urn:microsoft.com/office/officeart/2009/3/layout/RandomtoResultProcess"/>
    <dgm:cxn modelId="{22025F28-A72E-3D4A-8DB6-71486B1D19DB}" type="presParOf" srcId="{14ECF9C0-C671-456E-97EC-61B041052802}" destId="{1E07B6D6-693E-415E-8CCB-400FB0DD3A68}" srcOrd="1" destOrd="0" presId="urn:microsoft.com/office/officeart/2009/3/layout/RandomtoResultProces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A1E615C-B877-4B1B-8723-7909DB9F9FB5}" type="doc">
      <dgm:prSet loTypeId="urn:microsoft.com/office/officeart/2005/8/layout/pyramid2" loCatId="list" qsTypeId="urn:microsoft.com/office/officeart/2005/8/quickstyle/3d3" qsCatId="3D" csTypeId="urn:microsoft.com/office/officeart/2005/8/colors/accent1_2" csCatId="accent1" phldr="1"/>
      <dgm:spPr/>
      <dgm:t>
        <a:bodyPr/>
        <a:lstStyle/>
        <a:p>
          <a:endParaRPr lang="it-IT"/>
        </a:p>
      </dgm:t>
    </dgm:pt>
    <dgm:pt modelId="{2DD3D4AF-B3A6-484F-87CC-92B611D721DA}">
      <dgm:prSet phldrT="[Testo]" custT="1"/>
      <dgm:spPr/>
      <dgm:t>
        <a:bodyPr/>
        <a:lstStyle/>
        <a:p>
          <a:r>
            <a:rPr lang="it-IT" sz="2400" dirty="0" smtClean="0">
              <a:solidFill>
                <a:srgbClr val="006600"/>
              </a:solidFill>
            </a:rPr>
            <a:t>Interdipendenza</a:t>
          </a:r>
          <a:endParaRPr lang="it-IT" sz="2400" dirty="0">
            <a:solidFill>
              <a:srgbClr val="006600"/>
            </a:solidFill>
          </a:endParaRPr>
        </a:p>
      </dgm:t>
    </dgm:pt>
    <dgm:pt modelId="{317E9E21-050D-4553-9E61-6AEDE6315EBB}" type="parTrans" cxnId="{19A0CA35-75B8-41F4-9D8A-E86E88550B14}">
      <dgm:prSet/>
      <dgm:spPr/>
      <dgm:t>
        <a:bodyPr/>
        <a:lstStyle/>
        <a:p>
          <a:endParaRPr lang="it-IT"/>
        </a:p>
      </dgm:t>
    </dgm:pt>
    <dgm:pt modelId="{0A078548-6246-483D-BD34-29075B3DAAB1}" type="sibTrans" cxnId="{19A0CA35-75B8-41F4-9D8A-E86E88550B14}">
      <dgm:prSet/>
      <dgm:spPr/>
      <dgm:t>
        <a:bodyPr/>
        <a:lstStyle/>
        <a:p>
          <a:endParaRPr lang="it-IT"/>
        </a:p>
      </dgm:t>
    </dgm:pt>
    <dgm:pt modelId="{290CFCAC-7F1B-48A5-B9F5-D6AB61A7BD7F}">
      <dgm:prSet phldrT="[Testo]" custT="1"/>
      <dgm:spPr>
        <a:solidFill>
          <a:srgbClr val="00B050">
            <a:alpha val="90000"/>
          </a:srgbClr>
        </a:solidFill>
      </dgm:spPr>
      <dgm:t>
        <a:bodyPr/>
        <a:lstStyle/>
        <a:p>
          <a:r>
            <a:rPr lang="it-IT" sz="2400" dirty="0" smtClean="0">
              <a:solidFill>
                <a:srgbClr val="FFFF00"/>
              </a:solidFill>
            </a:rPr>
            <a:t>sperimentazione</a:t>
          </a:r>
        </a:p>
        <a:p>
          <a:r>
            <a:rPr lang="it-IT" sz="1200" dirty="0" smtClean="0">
              <a:solidFill>
                <a:srgbClr val="FFFF00"/>
              </a:solidFill>
            </a:rPr>
            <a:t>ricerca </a:t>
          </a:r>
          <a:r>
            <a:rPr lang="mr-IN" sz="1200" dirty="0" smtClean="0">
              <a:solidFill>
                <a:srgbClr val="FFFF00"/>
              </a:solidFill>
            </a:rPr>
            <a:t>–</a:t>
          </a:r>
          <a:r>
            <a:rPr lang="it-IT" sz="1200" dirty="0" smtClean="0">
              <a:solidFill>
                <a:srgbClr val="FFFF00"/>
              </a:solidFill>
            </a:rPr>
            <a:t> scoperta</a:t>
          </a:r>
          <a:r>
            <a:rPr lang="it-IT" sz="1200" baseline="0" dirty="0" smtClean="0">
              <a:solidFill>
                <a:srgbClr val="FFFF00"/>
              </a:solidFill>
            </a:rPr>
            <a:t> - Sorpresa</a:t>
          </a:r>
          <a:endParaRPr lang="it-IT" sz="1200" dirty="0">
            <a:solidFill>
              <a:srgbClr val="FFFF00"/>
            </a:solidFill>
          </a:endParaRPr>
        </a:p>
      </dgm:t>
    </dgm:pt>
    <dgm:pt modelId="{F1420F70-4D8E-4975-BF6E-9413B2266821}" type="parTrans" cxnId="{56C68310-BC8A-4DE4-AEB6-3383F05CFBBC}">
      <dgm:prSet/>
      <dgm:spPr/>
      <dgm:t>
        <a:bodyPr/>
        <a:lstStyle/>
        <a:p>
          <a:endParaRPr lang="it-IT"/>
        </a:p>
      </dgm:t>
    </dgm:pt>
    <dgm:pt modelId="{25328AF4-3E07-455B-AAF2-CAEBE4882EEC}" type="sibTrans" cxnId="{56C68310-BC8A-4DE4-AEB6-3383F05CFBBC}">
      <dgm:prSet/>
      <dgm:spPr/>
      <dgm:t>
        <a:bodyPr/>
        <a:lstStyle/>
        <a:p>
          <a:endParaRPr lang="it-IT"/>
        </a:p>
      </dgm:t>
    </dgm:pt>
    <dgm:pt modelId="{2546E205-E332-46F6-95FB-FD6C9687DACF}">
      <dgm:prSet phldrT="[Testo]" custT="1"/>
      <dgm:spPr>
        <a:solidFill>
          <a:schemeClr val="accent5">
            <a:lumMod val="40000"/>
            <a:lumOff val="60000"/>
            <a:alpha val="90000"/>
          </a:schemeClr>
        </a:solidFill>
      </dgm:spPr>
      <dgm:t>
        <a:bodyPr/>
        <a:lstStyle/>
        <a:p>
          <a:r>
            <a:rPr lang="it-IT" sz="2800" dirty="0" smtClean="0">
              <a:solidFill>
                <a:srgbClr val="0070C0"/>
              </a:solidFill>
            </a:rPr>
            <a:t>Cooperazione</a:t>
          </a:r>
          <a:endParaRPr lang="it-IT" sz="2800" dirty="0">
            <a:solidFill>
              <a:srgbClr val="0070C0"/>
            </a:solidFill>
          </a:endParaRPr>
        </a:p>
      </dgm:t>
    </dgm:pt>
    <dgm:pt modelId="{F9B9DF7E-9089-4ABF-8601-197E92C7C71A}" type="parTrans" cxnId="{2F198B76-1274-43B3-AEA3-97783729CC3E}">
      <dgm:prSet/>
      <dgm:spPr/>
      <dgm:t>
        <a:bodyPr/>
        <a:lstStyle/>
        <a:p>
          <a:endParaRPr lang="it-IT"/>
        </a:p>
      </dgm:t>
    </dgm:pt>
    <dgm:pt modelId="{ED0B2B5B-BCFC-4F65-8F1F-B45F7CD71AAA}" type="sibTrans" cxnId="{2F198B76-1274-43B3-AEA3-97783729CC3E}">
      <dgm:prSet/>
      <dgm:spPr/>
      <dgm:t>
        <a:bodyPr/>
        <a:lstStyle/>
        <a:p>
          <a:endParaRPr lang="it-IT"/>
        </a:p>
      </dgm:t>
    </dgm:pt>
    <dgm:pt modelId="{A84CAE8B-E5F5-4BA8-B866-EC16567AE785}">
      <dgm:prSet/>
      <dgm:spPr>
        <a:solidFill>
          <a:schemeClr val="accent4">
            <a:lumMod val="60000"/>
            <a:lumOff val="40000"/>
            <a:alpha val="90000"/>
          </a:schemeClr>
        </a:solidFill>
      </dgm:spPr>
      <dgm:t>
        <a:bodyPr/>
        <a:lstStyle/>
        <a:p>
          <a:r>
            <a:rPr lang="it-IT" dirty="0" smtClean="0"/>
            <a:t>Integrazione</a:t>
          </a:r>
          <a:endParaRPr lang="it-IT" dirty="0"/>
        </a:p>
      </dgm:t>
    </dgm:pt>
    <dgm:pt modelId="{AAD84965-2CC2-4676-BE0D-FC5F601C14E4}" type="parTrans" cxnId="{B5D54EDC-2986-4F19-BC02-E94B13D775D6}">
      <dgm:prSet/>
      <dgm:spPr/>
      <dgm:t>
        <a:bodyPr/>
        <a:lstStyle/>
        <a:p>
          <a:endParaRPr lang="it-IT"/>
        </a:p>
      </dgm:t>
    </dgm:pt>
    <dgm:pt modelId="{F813C5C7-845B-4FE6-A2AB-6FB4079A975C}" type="sibTrans" cxnId="{B5D54EDC-2986-4F19-BC02-E94B13D775D6}">
      <dgm:prSet/>
      <dgm:spPr/>
      <dgm:t>
        <a:bodyPr/>
        <a:lstStyle/>
        <a:p>
          <a:endParaRPr lang="it-IT"/>
        </a:p>
      </dgm:t>
    </dgm:pt>
    <dgm:pt modelId="{8BB4F5E5-73C1-419C-92F9-895766F9E374}">
      <dgm:prSet phldrT="[Testo]" custT="1"/>
      <dgm:spPr>
        <a:solidFill>
          <a:srgbClr val="FFFF00">
            <a:alpha val="90000"/>
          </a:srgbClr>
        </a:solidFill>
      </dgm:spPr>
      <dgm:t>
        <a:bodyPr/>
        <a:lstStyle/>
        <a:p>
          <a:r>
            <a:rPr lang="it-IT" sz="3200" b="0" dirty="0" smtClean="0"/>
            <a:t>Interazione</a:t>
          </a:r>
          <a:endParaRPr lang="it-IT" sz="3200" b="0" dirty="0"/>
        </a:p>
      </dgm:t>
    </dgm:pt>
    <dgm:pt modelId="{47E1B698-078C-45DE-9A1C-3F29A59C71C3}" type="parTrans" cxnId="{1ED3C068-1533-4A17-A70C-434F06AA74D4}">
      <dgm:prSet/>
      <dgm:spPr/>
      <dgm:t>
        <a:bodyPr/>
        <a:lstStyle/>
        <a:p>
          <a:endParaRPr lang="it-IT"/>
        </a:p>
      </dgm:t>
    </dgm:pt>
    <dgm:pt modelId="{5EBE2404-D48F-490C-B4AF-D40E90B82742}" type="sibTrans" cxnId="{1ED3C068-1533-4A17-A70C-434F06AA74D4}">
      <dgm:prSet/>
      <dgm:spPr/>
      <dgm:t>
        <a:bodyPr/>
        <a:lstStyle/>
        <a:p>
          <a:endParaRPr lang="it-IT"/>
        </a:p>
      </dgm:t>
    </dgm:pt>
    <dgm:pt modelId="{2BEC736A-7B0A-46FD-A689-A01AC89F514F}" type="pres">
      <dgm:prSet presAssocID="{8A1E615C-B877-4B1B-8723-7909DB9F9FB5}" presName="compositeShape" presStyleCnt="0">
        <dgm:presLayoutVars>
          <dgm:dir/>
          <dgm:resizeHandles/>
        </dgm:presLayoutVars>
      </dgm:prSet>
      <dgm:spPr/>
      <dgm:t>
        <a:bodyPr/>
        <a:lstStyle/>
        <a:p>
          <a:endParaRPr lang="it-IT"/>
        </a:p>
      </dgm:t>
    </dgm:pt>
    <dgm:pt modelId="{07EA2353-FE48-4E54-B13D-EEFF4F160837}" type="pres">
      <dgm:prSet presAssocID="{8A1E615C-B877-4B1B-8723-7909DB9F9FB5}" presName="pyramid" presStyleLbl="node1" presStyleIdx="0" presStyleCnt="1" custLinFactNeighborX="1255" custLinFactNeighborY="-1504"/>
      <dgm:spPr>
        <a:gradFill rotWithShape="0">
          <a:gsLst>
            <a:gs pos="0">
              <a:srgbClr val="FF3399"/>
            </a:gs>
            <a:gs pos="25000">
              <a:srgbClr val="FF6633"/>
            </a:gs>
            <a:gs pos="50000">
              <a:srgbClr val="FFFF00"/>
            </a:gs>
            <a:gs pos="75000">
              <a:srgbClr val="01A78F"/>
            </a:gs>
            <a:gs pos="100000">
              <a:srgbClr val="3366FF"/>
            </a:gs>
          </a:gsLst>
          <a:lin ang="2700000" scaled="1"/>
        </a:gradFill>
      </dgm:spPr>
      <dgm:t>
        <a:bodyPr/>
        <a:lstStyle/>
        <a:p>
          <a:endParaRPr lang="it-IT"/>
        </a:p>
      </dgm:t>
    </dgm:pt>
    <dgm:pt modelId="{135DDD87-410E-4FBB-B94F-18D5B4267364}" type="pres">
      <dgm:prSet presAssocID="{8A1E615C-B877-4B1B-8723-7909DB9F9FB5}" presName="theList" presStyleCnt="0"/>
      <dgm:spPr/>
    </dgm:pt>
    <dgm:pt modelId="{19E87E72-FF80-4B93-9D29-8E860011EA1D}" type="pres">
      <dgm:prSet presAssocID="{A84CAE8B-E5F5-4BA8-B866-EC16567AE785}" presName="aNode" presStyleLbl="fgAcc1" presStyleIdx="0" presStyleCnt="5" custLinFactY="42578" custLinFactNeighborX="-8081" custLinFactNeighborY="100000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A5502B02-4262-4BC7-91BB-B9183FE62AD0}" type="pres">
      <dgm:prSet presAssocID="{A84CAE8B-E5F5-4BA8-B866-EC16567AE785}" presName="aSpace" presStyleCnt="0"/>
      <dgm:spPr/>
    </dgm:pt>
    <dgm:pt modelId="{BCEA27F7-8558-47F0-902C-80B5C8FF8923}" type="pres">
      <dgm:prSet presAssocID="{2DD3D4AF-B3A6-484F-87CC-92B611D721DA}" presName="aNode" presStyleLbl="fgAcc1" presStyleIdx="1" presStyleCnt="5" custLinFactY="42578" custLinFactNeighborX="-8081" custLinFactNeighborY="100000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D7BA88AB-658B-4733-B08E-807C9457D8A7}" type="pres">
      <dgm:prSet presAssocID="{2DD3D4AF-B3A6-484F-87CC-92B611D721DA}" presName="aSpace" presStyleCnt="0"/>
      <dgm:spPr/>
    </dgm:pt>
    <dgm:pt modelId="{FC0916B9-C436-43C6-A3E9-FB24BE193EAD}" type="pres">
      <dgm:prSet presAssocID="{290CFCAC-7F1B-48A5-B9F5-D6AB61A7BD7F}" presName="aNode" presStyleLbl="fgAcc1" presStyleIdx="2" presStyleCnt="5" custLinFactY="42578" custLinFactNeighborX="-8081" custLinFactNeighborY="100000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1EBC660E-2DEA-453A-93FB-8C0DAE26FB3F}" type="pres">
      <dgm:prSet presAssocID="{290CFCAC-7F1B-48A5-B9F5-D6AB61A7BD7F}" presName="aSpace" presStyleCnt="0"/>
      <dgm:spPr/>
    </dgm:pt>
    <dgm:pt modelId="{0EC1D00E-A4DD-49DD-B583-D631641F1C56}" type="pres">
      <dgm:prSet presAssocID="{2546E205-E332-46F6-95FB-FD6C9687DACF}" presName="aNode" presStyleLbl="fgAcc1" presStyleIdx="3" presStyleCnt="5" custLinFactY="42578" custLinFactNeighborX="-8081" custLinFactNeighborY="100000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F1E098A0-38CF-4A65-8153-218782AFB6F6}" type="pres">
      <dgm:prSet presAssocID="{2546E205-E332-46F6-95FB-FD6C9687DACF}" presName="aSpace" presStyleCnt="0"/>
      <dgm:spPr/>
    </dgm:pt>
    <dgm:pt modelId="{206FFC2D-D97F-4272-B9A7-E98A4E637DB2}" type="pres">
      <dgm:prSet presAssocID="{8BB4F5E5-73C1-419C-92F9-895766F9E374}" presName="aNode" presStyleLbl="fgAcc1" presStyleIdx="4" presStyleCnt="5" custLinFactY="42578" custLinFactNeighborX="-8081" custLinFactNeighborY="100000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B246EC12-5D74-4453-AE16-A402E6234E36}" type="pres">
      <dgm:prSet presAssocID="{8BB4F5E5-73C1-419C-92F9-895766F9E374}" presName="aSpace" presStyleCnt="0"/>
      <dgm:spPr/>
    </dgm:pt>
  </dgm:ptLst>
  <dgm:cxnLst>
    <dgm:cxn modelId="{6527B74A-9751-844B-9497-09A9B5D3377F}" type="presOf" srcId="{8BB4F5E5-73C1-419C-92F9-895766F9E374}" destId="{206FFC2D-D97F-4272-B9A7-E98A4E637DB2}" srcOrd="0" destOrd="0" presId="urn:microsoft.com/office/officeart/2005/8/layout/pyramid2"/>
    <dgm:cxn modelId="{19A0CA35-75B8-41F4-9D8A-E86E88550B14}" srcId="{8A1E615C-B877-4B1B-8723-7909DB9F9FB5}" destId="{2DD3D4AF-B3A6-484F-87CC-92B611D721DA}" srcOrd="1" destOrd="0" parTransId="{317E9E21-050D-4553-9E61-6AEDE6315EBB}" sibTransId="{0A078548-6246-483D-BD34-29075B3DAAB1}"/>
    <dgm:cxn modelId="{F37847C1-C77E-D341-A113-176E23D83C95}" type="presOf" srcId="{A84CAE8B-E5F5-4BA8-B866-EC16567AE785}" destId="{19E87E72-FF80-4B93-9D29-8E860011EA1D}" srcOrd="0" destOrd="0" presId="urn:microsoft.com/office/officeart/2005/8/layout/pyramid2"/>
    <dgm:cxn modelId="{7EF2A0F0-F895-5644-A464-0D6A71C7BA88}" type="presOf" srcId="{2546E205-E332-46F6-95FB-FD6C9687DACF}" destId="{0EC1D00E-A4DD-49DD-B583-D631641F1C56}" srcOrd="0" destOrd="0" presId="urn:microsoft.com/office/officeart/2005/8/layout/pyramid2"/>
    <dgm:cxn modelId="{EDCA2468-77A8-C647-80EA-4832D5F4C50A}" type="presOf" srcId="{8A1E615C-B877-4B1B-8723-7909DB9F9FB5}" destId="{2BEC736A-7B0A-46FD-A689-A01AC89F514F}" srcOrd="0" destOrd="0" presId="urn:microsoft.com/office/officeart/2005/8/layout/pyramid2"/>
    <dgm:cxn modelId="{1ED3C068-1533-4A17-A70C-434F06AA74D4}" srcId="{8A1E615C-B877-4B1B-8723-7909DB9F9FB5}" destId="{8BB4F5E5-73C1-419C-92F9-895766F9E374}" srcOrd="4" destOrd="0" parTransId="{47E1B698-078C-45DE-9A1C-3F29A59C71C3}" sibTransId="{5EBE2404-D48F-490C-B4AF-D40E90B82742}"/>
    <dgm:cxn modelId="{76928F45-DBD0-C643-8CAA-F404F81A0754}" type="presOf" srcId="{290CFCAC-7F1B-48A5-B9F5-D6AB61A7BD7F}" destId="{FC0916B9-C436-43C6-A3E9-FB24BE193EAD}" srcOrd="0" destOrd="0" presId="urn:microsoft.com/office/officeart/2005/8/layout/pyramid2"/>
    <dgm:cxn modelId="{B5D54EDC-2986-4F19-BC02-E94B13D775D6}" srcId="{8A1E615C-B877-4B1B-8723-7909DB9F9FB5}" destId="{A84CAE8B-E5F5-4BA8-B866-EC16567AE785}" srcOrd="0" destOrd="0" parTransId="{AAD84965-2CC2-4676-BE0D-FC5F601C14E4}" sibTransId="{F813C5C7-845B-4FE6-A2AB-6FB4079A975C}"/>
    <dgm:cxn modelId="{42766D58-B9F2-AF4A-ABE2-2AA28AEBBF4E}" type="presOf" srcId="{2DD3D4AF-B3A6-484F-87CC-92B611D721DA}" destId="{BCEA27F7-8558-47F0-902C-80B5C8FF8923}" srcOrd="0" destOrd="0" presId="urn:microsoft.com/office/officeart/2005/8/layout/pyramid2"/>
    <dgm:cxn modelId="{56C68310-BC8A-4DE4-AEB6-3383F05CFBBC}" srcId="{8A1E615C-B877-4B1B-8723-7909DB9F9FB5}" destId="{290CFCAC-7F1B-48A5-B9F5-D6AB61A7BD7F}" srcOrd="2" destOrd="0" parTransId="{F1420F70-4D8E-4975-BF6E-9413B2266821}" sibTransId="{25328AF4-3E07-455B-AAF2-CAEBE4882EEC}"/>
    <dgm:cxn modelId="{2F198B76-1274-43B3-AEA3-97783729CC3E}" srcId="{8A1E615C-B877-4B1B-8723-7909DB9F9FB5}" destId="{2546E205-E332-46F6-95FB-FD6C9687DACF}" srcOrd="3" destOrd="0" parTransId="{F9B9DF7E-9089-4ABF-8601-197E92C7C71A}" sibTransId="{ED0B2B5B-BCFC-4F65-8F1F-B45F7CD71AAA}"/>
    <dgm:cxn modelId="{464744B0-DF4C-2E4B-ACB5-50D2B47A246C}" type="presParOf" srcId="{2BEC736A-7B0A-46FD-A689-A01AC89F514F}" destId="{07EA2353-FE48-4E54-B13D-EEFF4F160837}" srcOrd="0" destOrd="0" presId="urn:microsoft.com/office/officeart/2005/8/layout/pyramid2"/>
    <dgm:cxn modelId="{11BD1411-5AA4-8C41-A9BA-8801F0BD7F8B}" type="presParOf" srcId="{2BEC736A-7B0A-46FD-A689-A01AC89F514F}" destId="{135DDD87-410E-4FBB-B94F-18D5B4267364}" srcOrd="1" destOrd="0" presId="urn:microsoft.com/office/officeart/2005/8/layout/pyramid2"/>
    <dgm:cxn modelId="{D75A2C46-73F2-404D-8D1F-F31F55AB4203}" type="presParOf" srcId="{135DDD87-410E-4FBB-B94F-18D5B4267364}" destId="{19E87E72-FF80-4B93-9D29-8E860011EA1D}" srcOrd="0" destOrd="0" presId="urn:microsoft.com/office/officeart/2005/8/layout/pyramid2"/>
    <dgm:cxn modelId="{57E100D3-89A7-4B43-90FA-32694E9A5B3F}" type="presParOf" srcId="{135DDD87-410E-4FBB-B94F-18D5B4267364}" destId="{A5502B02-4262-4BC7-91BB-B9183FE62AD0}" srcOrd="1" destOrd="0" presId="urn:microsoft.com/office/officeart/2005/8/layout/pyramid2"/>
    <dgm:cxn modelId="{0EE9E9EA-FFAC-824B-B5B2-7977F84549D7}" type="presParOf" srcId="{135DDD87-410E-4FBB-B94F-18D5B4267364}" destId="{BCEA27F7-8558-47F0-902C-80B5C8FF8923}" srcOrd="2" destOrd="0" presId="urn:microsoft.com/office/officeart/2005/8/layout/pyramid2"/>
    <dgm:cxn modelId="{2836EC05-D336-AA45-8BCC-FFBC6F949DC2}" type="presParOf" srcId="{135DDD87-410E-4FBB-B94F-18D5B4267364}" destId="{D7BA88AB-658B-4733-B08E-807C9457D8A7}" srcOrd="3" destOrd="0" presId="urn:microsoft.com/office/officeart/2005/8/layout/pyramid2"/>
    <dgm:cxn modelId="{1CAF7530-9937-D843-AC31-8C612B380088}" type="presParOf" srcId="{135DDD87-410E-4FBB-B94F-18D5B4267364}" destId="{FC0916B9-C436-43C6-A3E9-FB24BE193EAD}" srcOrd="4" destOrd="0" presId="urn:microsoft.com/office/officeart/2005/8/layout/pyramid2"/>
    <dgm:cxn modelId="{523C710D-0030-F045-8BE0-2FDB82B62C5F}" type="presParOf" srcId="{135DDD87-410E-4FBB-B94F-18D5B4267364}" destId="{1EBC660E-2DEA-453A-93FB-8C0DAE26FB3F}" srcOrd="5" destOrd="0" presId="urn:microsoft.com/office/officeart/2005/8/layout/pyramid2"/>
    <dgm:cxn modelId="{1F6BB17C-487C-B945-AE0C-6508FF96C0D4}" type="presParOf" srcId="{135DDD87-410E-4FBB-B94F-18D5B4267364}" destId="{0EC1D00E-A4DD-49DD-B583-D631641F1C56}" srcOrd="6" destOrd="0" presId="urn:microsoft.com/office/officeart/2005/8/layout/pyramid2"/>
    <dgm:cxn modelId="{9363C681-A39E-994F-8029-AB9A2C8CBA94}" type="presParOf" srcId="{135DDD87-410E-4FBB-B94F-18D5B4267364}" destId="{F1E098A0-38CF-4A65-8153-218782AFB6F6}" srcOrd="7" destOrd="0" presId="urn:microsoft.com/office/officeart/2005/8/layout/pyramid2"/>
    <dgm:cxn modelId="{84858B30-6571-4F4B-9129-30FC54CD1C1A}" type="presParOf" srcId="{135DDD87-410E-4FBB-B94F-18D5B4267364}" destId="{206FFC2D-D97F-4272-B9A7-E98A4E637DB2}" srcOrd="8" destOrd="0" presId="urn:microsoft.com/office/officeart/2005/8/layout/pyramid2"/>
    <dgm:cxn modelId="{5651C583-2481-B942-B8DD-1AA0C14E0AC3}" type="presParOf" srcId="{135DDD87-410E-4FBB-B94F-18D5B4267364}" destId="{B246EC12-5D74-4453-AE16-A402E6234E36}" srcOrd="9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5DBD2994-727E-47C8-ABF7-81D26D41B51F}" type="doc">
      <dgm:prSet loTypeId="urn:microsoft.com/office/officeart/2005/8/layout/vList2" loCatId="list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it-IT"/>
        </a:p>
      </dgm:t>
    </dgm:pt>
    <dgm:pt modelId="{6438EF51-4B85-4469-92FE-7F71E6289D22}">
      <dgm:prSet custT="1"/>
      <dgm:spPr>
        <a:solidFill>
          <a:srgbClr val="FFC000"/>
        </a:solidFill>
        <a:ln>
          <a:noFill/>
        </a:ln>
        <a:effectLst>
          <a:outerShdw blurRad="190500" dist="228600" dir="2700000" algn="ctr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gm:spPr>
      <dgm:t>
        <a:bodyPr/>
        <a:lstStyle/>
        <a:p>
          <a:pPr algn="ctr" rtl="0"/>
          <a:r>
            <a:rPr lang="it-IT" sz="1800" b="1" dirty="0" smtClean="0">
              <a:solidFill>
                <a:srgbClr val="006600"/>
              </a:solidFill>
            </a:rPr>
            <a:t>MODALITÀ</a:t>
          </a:r>
          <a:r>
            <a:rPr lang="it-IT" sz="1800" b="1" baseline="0" dirty="0" smtClean="0">
              <a:solidFill>
                <a:schemeClr val="bg1"/>
              </a:solidFill>
            </a:rPr>
            <a:t> </a:t>
          </a:r>
        </a:p>
        <a:p>
          <a:pPr algn="ctr" rtl="0"/>
          <a:r>
            <a:rPr lang="it-IT" sz="1800" b="1" baseline="0" dirty="0" err="1" smtClean="0">
              <a:solidFill>
                <a:srgbClr val="006600"/>
              </a:solidFill>
            </a:rPr>
            <a:t>DI</a:t>
          </a:r>
          <a:r>
            <a:rPr lang="it-IT" sz="1800" b="1" baseline="0" dirty="0" smtClean="0">
              <a:solidFill>
                <a:srgbClr val="FF0000"/>
              </a:solidFill>
            </a:rPr>
            <a:t> VERIFICA </a:t>
          </a:r>
          <a:r>
            <a:rPr lang="it-IT" sz="1800" b="1" baseline="0" dirty="0" smtClean="0">
              <a:solidFill>
                <a:srgbClr val="006600"/>
              </a:solidFill>
            </a:rPr>
            <a:t>E </a:t>
          </a:r>
          <a:r>
            <a:rPr lang="it-IT" sz="1800" b="1" baseline="0" dirty="0" err="1" smtClean="0">
              <a:solidFill>
                <a:srgbClr val="006600"/>
              </a:solidFill>
            </a:rPr>
            <a:t>DI</a:t>
          </a:r>
          <a:r>
            <a:rPr lang="it-IT" sz="1800" b="1" baseline="0" dirty="0" smtClean="0">
              <a:solidFill>
                <a:schemeClr val="bg1"/>
              </a:solidFill>
            </a:rPr>
            <a:t> </a:t>
          </a:r>
          <a:r>
            <a:rPr lang="it-IT" sz="1800" b="1" baseline="0" dirty="0" smtClean="0">
              <a:solidFill>
                <a:srgbClr val="FF0000"/>
              </a:solidFill>
            </a:rPr>
            <a:t>VALUTAZIONE</a:t>
          </a:r>
          <a:endParaRPr lang="it-IT" sz="1800" b="1" dirty="0">
            <a:solidFill>
              <a:srgbClr val="FF0000"/>
            </a:solidFill>
          </a:endParaRPr>
        </a:p>
      </dgm:t>
    </dgm:pt>
    <dgm:pt modelId="{1B19D1CA-D439-4027-AFE6-2A180BEB2CD0}" type="parTrans" cxnId="{241183A7-2511-4ADF-990A-D32B9B6028DE}">
      <dgm:prSet/>
      <dgm:spPr/>
      <dgm:t>
        <a:bodyPr/>
        <a:lstStyle/>
        <a:p>
          <a:pPr algn="ctr"/>
          <a:endParaRPr lang="it-IT"/>
        </a:p>
      </dgm:t>
    </dgm:pt>
    <dgm:pt modelId="{0B5CE720-1301-4A2D-9A99-AA0788594C4C}" type="sibTrans" cxnId="{241183A7-2511-4ADF-990A-D32B9B6028DE}">
      <dgm:prSet/>
      <dgm:spPr/>
      <dgm:t>
        <a:bodyPr/>
        <a:lstStyle/>
        <a:p>
          <a:pPr algn="ctr"/>
          <a:endParaRPr lang="it-IT"/>
        </a:p>
      </dgm:t>
    </dgm:pt>
    <dgm:pt modelId="{A4ACCA4D-018F-4992-8B97-38A757907E5B}" type="pres">
      <dgm:prSet presAssocID="{5DBD2994-727E-47C8-ABF7-81D26D41B51F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it-IT"/>
        </a:p>
      </dgm:t>
    </dgm:pt>
    <dgm:pt modelId="{3918D270-E69A-4AF0-8634-EB999902267E}" type="pres">
      <dgm:prSet presAssocID="{6438EF51-4B85-4469-92FE-7F71E6289D22}" presName="parentText" presStyleLbl="node1" presStyleIdx="0" presStyleCnt="1" custScaleY="77091" custLinFactNeighborY="-7289">
        <dgm:presLayoutVars>
          <dgm:chMax val="0"/>
          <dgm:bulletEnabled val="1"/>
        </dgm:presLayoutVars>
      </dgm:prSet>
      <dgm:spPr/>
      <dgm:t>
        <a:bodyPr/>
        <a:lstStyle/>
        <a:p>
          <a:endParaRPr lang="it-IT"/>
        </a:p>
      </dgm:t>
    </dgm:pt>
  </dgm:ptLst>
  <dgm:cxnLst>
    <dgm:cxn modelId="{BA29C8F4-DD2E-45CD-889D-490C11362B91}" type="presOf" srcId="{5DBD2994-727E-47C8-ABF7-81D26D41B51F}" destId="{A4ACCA4D-018F-4992-8B97-38A757907E5B}" srcOrd="0" destOrd="0" presId="urn:microsoft.com/office/officeart/2005/8/layout/vList2"/>
    <dgm:cxn modelId="{241183A7-2511-4ADF-990A-D32B9B6028DE}" srcId="{5DBD2994-727E-47C8-ABF7-81D26D41B51F}" destId="{6438EF51-4B85-4469-92FE-7F71E6289D22}" srcOrd="0" destOrd="0" parTransId="{1B19D1CA-D439-4027-AFE6-2A180BEB2CD0}" sibTransId="{0B5CE720-1301-4A2D-9A99-AA0788594C4C}"/>
    <dgm:cxn modelId="{5826BB88-C12D-403F-B356-0CB228CC5EA4}" type="presOf" srcId="{6438EF51-4B85-4469-92FE-7F71E6289D22}" destId="{3918D270-E69A-4AF0-8634-EB999902267E}" srcOrd="0" destOrd="0" presId="urn:microsoft.com/office/officeart/2005/8/layout/vList2"/>
    <dgm:cxn modelId="{91B30106-7972-436A-B923-17322E15FE7F}" type="presParOf" srcId="{A4ACCA4D-018F-4992-8B97-38A757907E5B}" destId="{3918D270-E69A-4AF0-8634-EB999902267E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5DBD2994-727E-47C8-ABF7-81D26D41B51F}" type="doc">
      <dgm:prSet loTypeId="urn:microsoft.com/office/officeart/2005/8/layout/vList2" loCatId="list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it-IT"/>
        </a:p>
      </dgm:t>
    </dgm:pt>
    <dgm:pt modelId="{6438EF51-4B85-4469-92FE-7F71E6289D22}">
      <dgm:prSet custT="1"/>
      <dgm:spPr>
        <a:solidFill>
          <a:srgbClr val="FFC000"/>
        </a:solidFill>
        <a:ln>
          <a:noFill/>
        </a:ln>
        <a:effectLst>
          <a:outerShdw blurRad="190500" dist="228600" dir="2700000" algn="ctr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gm:spPr>
      <dgm:t>
        <a:bodyPr/>
        <a:lstStyle/>
        <a:p>
          <a:pPr algn="ctr" rtl="0"/>
          <a:r>
            <a:rPr lang="it-IT" sz="1800" b="1" dirty="0" smtClean="0">
              <a:solidFill>
                <a:srgbClr val="006600"/>
              </a:solidFill>
            </a:rPr>
            <a:t>MODALITÀ</a:t>
          </a:r>
          <a:r>
            <a:rPr lang="it-IT" sz="1800" b="1" baseline="0" dirty="0" smtClean="0">
              <a:solidFill>
                <a:srgbClr val="006600"/>
              </a:solidFill>
            </a:rPr>
            <a:t> </a:t>
          </a:r>
        </a:p>
        <a:p>
          <a:pPr algn="ctr" rtl="0"/>
          <a:r>
            <a:rPr lang="it-IT" sz="1800" b="1" baseline="0" dirty="0" err="1" smtClean="0">
              <a:solidFill>
                <a:srgbClr val="006600"/>
              </a:solidFill>
            </a:rPr>
            <a:t>DI</a:t>
          </a:r>
          <a:r>
            <a:rPr lang="it-IT" sz="1800" b="1" baseline="0" dirty="0" smtClean="0">
              <a:solidFill>
                <a:srgbClr val="FF0000"/>
              </a:solidFill>
            </a:rPr>
            <a:t> VERIFICA </a:t>
          </a:r>
          <a:r>
            <a:rPr lang="it-IT" sz="1800" b="1" baseline="0" dirty="0" smtClean="0">
              <a:solidFill>
                <a:srgbClr val="006600"/>
              </a:solidFill>
            </a:rPr>
            <a:t>E </a:t>
          </a:r>
          <a:r>
            <a:rPr lang="it-IT" sz="1800" b="1" baseline="0" dirty="0" err="1" smtClean="0">
              <a:solidFill>
                <a:srgbClr val="006600"/>
              </a:solidFill>
            </a:rPr>
            <a:t>DI</a:t>
          </a:r>
          <a:r>
            <a:rPr lang="it-IT" sz="1800" b="1" baseline="0" dirty="0" smtClean="0">
              <a:solidFill>
                <a:srgbClr val="006600"/>
              </a:solidFill>
            </a:rPr>
            <a:t> </a:t>
          </a:r>
          <a:r>
            <a:rPr lang="it-IT" sz="1800" b="1" baseline="0" dirty="0" smtClean="0">
              <a:solidFill>
                <a:srgbClr val="FF0000"/>
              </a:solidFill>
            </a:rPr>
            <a:t>VALUTAZIONE</a:t>
          </a:r>
          <a:endParaRPr lang="it-IT" sz="1800" b="1" dirty="0">
            <a:solidFill>
              <a:srgbClr val="FF0000"/>
            </a:solidFill>
          </a:endParaRPr>
        </a:p>
      </dgm:t>
    </dgm:pt>
    <dgm:pt modelId="{1B19D1CA-D439-4027-AFE6-2A180BEB2CD0}" type="parTrans" cxnId="{241183A7-2511-4ADF-990A-D32B9B6028DE}">
      <dgm:prSet/>
      <dgm:spPr/>
      <dgm:t>
        <a:bodyPr/>
        <a:lstStyle/>
        <a:p>
          <a:pPr algn="ctr"/>
          <a:endParaRPr lang="it-IT"/>
        </a:p>
      </dgm:t>
    </dgm:pt>
    <dgm:pt modelId="{0B5CE720-1301-4A2D-9A99-AA0788594C4C}" type="sibTrans" cxnId="{241183A7-2511-4ADF-990A-D32B9B6028DE}">
      <dgm:prSet/>
      <dgm:spPr/>
      <dgm:t>
        <a:bodyPr/>
        <a:lstStyle/>
        <a:p>
          <a:pPr algn="ctr"/>
          <a:endParaRPr lang="it-IT"/>
        </a:p>
      </dgm:t>
    </dgm:pt>
    <dgm:pt modelId="{A4ACCA4D-018F-4992-8B97-38A757907E5B}" type="pres">
      <dgm:prSet presAssocID="{5DBD2994-727E-47C8-ABF7-81D26D41B51F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it-IT"/>
        </a:p>
      </dgm:t>
    </dgm:pt>
    <dgm:pt modelId="{3918D270-E69A-4AF0-8634-EB999902267E}" type="pres">
      <dgm:prSet presAssocID="{6438EF51-4B85-4469-92FE-7F71E6289D22}" presName="parentText" presStyleLbl="node1" presStyleIdx="0" presStyleCnt="1" custScaleY="77091" custLinFactNeighborY="-7289">
        <dgm:presLayoutVars>
          <dgm:chMax val="0"/>
          <dgm:bulletEnabled val="1"/>
        </dgm:presLayoutVars>
      </dgm:prSet>
      <dgm:spPr/>
      <dgm:t>
        <a:bodyPr/>
        <a:lstStyle/>
        <a:p>
          <a:endParaRPr lang="it-IT"/>
        </a:p>
      </dgm:t>
    </dgm:pt>
  </dgm:ptLst>
  <dgm:cxnLst>
    <dgm:cxn modelId="{3C5ECE7A-9104-43DE-991A-9292D5E1AFB7}" type="presOf" srcId="{6438EF51-4B85-4469-92FE-7F71E6289D22}" destId="{3918D270-E69A-4AF0-8634-EB999902267E}" srcOrd="0" destOrd="0" presId="urn:microsoft.com/office/officeart/2005/8/layout/vList2"/>
    <dgm:cxn modelId="{7616739F-15FC-4914-8197-5E8E37D1AF6F}" type="presOf" srcId="{5DBD2994-727E-47C8-ABF7-81D26D41B51F}" destId="{A4ACCA4D-018F-4992-8B97-38A757907E5B}" srcOrd="0" destOrd="0" presId="urn:microsoft.com/office/officeart/2005/8/layout/vList2"/>
    <dgm:cxn modelId="{241183A7-2511-4ADF-990A-D32B9B6028DE}" srcId="{5DBD2994-727E-47C8-ABF7-81D26D41B51F}" destId="{6438EF51-4B85-4469-92FE-7F71E6289D22}" srcOrd="0" destOrd="0" parTransId="{1B19D1CA-D439-4027-AFE6-2A180BEB2CD0}" sibTransId="{0B5CE720-1301-4A2D-9A99-AA0788594C4C}"/>
    <dgm:cxn modelId="{F5D4FB44-FCC1-49E4-9EB9-C70A2A3E97B4}" type="presParOf" srcId="{A4ACCA4D-018F-4992-8B97-38A757907E5B}" destId="{3918D270-E69A-4AF0-8634-EB999902267E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5736F32-1DF7-4D1C-A98C-32FE552E9756}">
      <dsp:nvSpPr>
        <dsp:cNvPr id="0" name=""/>
        <dsp:cNvSpPr/>
      </dsp:nvSpPr>
      <dsp:spPr>
        <a:xfrm>
          <a:off x="376756" y="626319"/>
          <a:ext cx="1710617" cy="56372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2000" b="1" kern="1200" dirty="0" smtClean="0">
              <a:solidFill>
                <a:srgbClr val="00B050"/>
              </a:solidFill>
              <a:latin typeface="Adobe Hebrew" pitchFamily="18" charset="-79"/>
              <a:cs typeface="Adobe Hebrew" pitchFamily="18" charset="-79"/>
            </a:rPr>
            <a:t>Ambiente strutturato</a:t>
          </a:r>
          <a:endParaRPr lang="it-IT" sz="2000" b="1" kern="1200" dirty="0">
            <a:solidFill>
              <a:srgbClr val="00B050"/>
            </a:solidFill>
            <a:latin typeface="Adobe Hebrew" pitchFamily="18" charset="-79"/>
            <a:cs typeface="Adobe Hebrew" pitchFamily="18" charset="-79"/>
          </a:endParaRPr>
        </a:p>
      </dsp:txBody>
      <dsp:txXfrm>
        <a:off x="376756" y="626319"/>
        <a:ext cx="1710617" cy="563726"/>
      </dsp:txXfrm>
    </dsp:sp>
    <dsp:sp modelId="{852479A8-1949-4779-8234-4F14A46FF404}">
      <dsp:nvSpPr>
        <dsp:cNvPr id="0" name=""/>
        <dsp:cNvSpPr/>
      </dsp:nvSpPr>
      <dsp:spPr>
        <a:xfrm>
          <a:off x="374812" y="454869"/>
          <a:ext cx="136071" cy="136071"/>
        </a:xfrm>
        <a:prstGeom prst="ellipse">
          <a:avLst/>
        </a:prstGeom>
        <a:solidFill>
          <a:srgbClr val="FFC000"/>
        </a:soli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67C52199-53AE-4ED3-B77D-EF8F5026B39E}">
      <dsp:nvSpPr>
        <dsp:cNvPr id="0" name=""/>
        <dsp:cNvSpPr/>
      </dsp:nvSpPr>
      <dsp:spPr>
        <a:xfrm>
          <a:off x="470062" y="264368"/>
          <a:ext cx="136071" cy="136071"/>
        </a:xfrm>
        <a:prstGeom prst="ellipse">
          <a:avLst/>
        </a:prstGeom>
        <a:gradFill rotWithShape="0">
          <a:gsLst>
            <a:gs pos="0">
              <a:schemeClr val="accent5">
                <a:hueOff val="102298"/>
                <a:satOff val="1704"/>
                <a:lumOff val="-839"/>
                <a:alphaOff val="0"/>
                <a:shade val="15000"/>
                <a:satMod val="180000"/>
              </a:schemeClr>
            </a:gs>
            <a:gs pos="50000">
              <a:schemeClr val="accent5">
                <a:hueOff val="102298"/>
                <a:satOff val="1704"/>
                <a:lumOff val="-839"/>
                <a:alphaOff val="0"/>
                <a:shade val="45000"/>
                <a:satMod val="170000"/>
              </a:schemeClr>
            </a:gs>
            <a:gs pos="70000">
              <a:schemeClr val="accent5">
                <a:hueOff val="102298"/>
                <a:satOff val="1704"/>
                <a:lumOff val="-839"/>
                <a:alphaOff val="0"/>
                <a:tint val="99000"/>
                <a:shade val="65000"/>
                <a:satMod val="155000"/>
              </a:schemeClr>
            </a:gs>
            <a:gs pos="100000">
              <a:schemeClr val="accent5">
                <a:hueOff val="102298"/>
                <a:satOff val="1704"/>
                <a:lumOff val="-839"/>
                <a:alphaOff val="0"/>
                <a:tint val="95500"/>
                <a:shade val="10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BEF34C29-5019-4DB8-838D-87D8E31B0FE1}">
      <dsp:nvSpPr>
        <dsp:cNvPr id="0" name=""/>
        <dsp:cNvSpPr/>
      </dsp:nvSpPr>
      <dsp:spPr>
        <a:xfrm>
          <a:off x="698663" y="302468"/>
          <a:ext cx="213827" cy="213827"/>
        </a:xfrm>
        <a:prstGeom prst="ellipse">
          <a:avLst/>
        </a:prstGeom>
        <a:gradFill rotWithShape="0">
          <a:gsLst>
            <a:gs pos="0">
              <a:schemeClr val="accent5">
                <a:hueOff val="204595"/>
                <a:satOff val="3409"/>
                <a:lumOff val="-1678"/>
                <a:alphaOff val="0"/>
                <a:shade val="15000"/>
                <a:satMod val="180000"/>
              </a:schemeClr>
            </a:gs>
            <a:gs pos="50000">
              <a:schemeClr val="accent5">
                <a:hueOff val="204595"/>
                <a:satOff val="3409"/>
                <a:lumOff val="-1678"/>
                <a:alphaOff val="0"/>
                <a:shade val="45000"/>
                <a:satMod val="170000"/>
              </a:schemeClr>
            </a:gs>
            <a:gs pos="70000">
              <a:schemeClr val="accent5">
                <a:hueOff val="204595"/>
                <a:satOff val="3409"/>
                <a:lumOff val="-1678"/>
                <a:alphaOff val="0"/>
                <a:tint val="99000"/>
                <a:shade val="65000"/>
                <a:satMod val="155000"/>
              </a:schemeClr>
            </a:gs>
            <a:gs pos="100000">
              <a:schemeClr val="accent5">
                <a:hueOff val="204595"/>
                <a:satOff val="3409"/>
                <a:lumOff val="-1678"/>
                <a:alphaOff val="0"/>
                <a:tint val="95500"/>
                <a:shade val="10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3006F9A2-6A9F-47FA-A5DF-D16AE8F6EC8E}">
      <dsp:nvSpPr>
        <dsp:cNvPr id="0" name=""/>
        <dsp:cNvSpPr/>
      </dsp:nvSpPr>
      <dsp:spPr>
        <a:xfrm>
          <a:off x="889164" y="92918"/>
          <a:ext cx="136071" cy="136071"/>
        </a:xfrm>
        <a:prstGeom prst="ellipse">
          <a:avLst/>
        </a:prstGeom>
        <a:solidFill>
          <a:srgbClr val="FF0000"/>
        </a:soli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5189D12C-A977-4E7A-9860-66623D689994}">
      <dsp:nvSpPr>
        <dsp:cNvPr id="0" name=""/>
        <dsp:cNvSpPr/>
      </dsp:nvSpPr>
      <dsp:spPr>
        <a:xfrm>
          <a:off x="1136814" y="16717"/>
          <a:ext cx="136071" cy="136071"/>
        </a:xfrm>
        <a:prstGeom prst="ellipse">
          <a:avLst/>
        </a:prstGeom>
        <a:gradFill rotWithShape="0">
          <a:gsLst>
            <a:gs pos="0">
              <a:schemeClr val="accent5">
                <a:hueOff val="409191"/>
                <a:satOff val="6818"/>
                <a:lumOff val="-3356"/>
                <a:alphaOff val="0"/>
                <a:shade val="15000"/>
                <a:satMod val="180000"/>
              </a:schemeClr>
            </a:gs>
            <a:gs pos="50000">
              <a:schemeClr val="accent5">
                <a:hueOff val="409191"/>
                <a:satOff val="6818"/>
                <a:lumOff val="-3356"/>
                <a:alphaOff val="0"/>
                <a:shade val="45000"/>
                <a:satMod val="170000"/>
              </a:schemeClr>
            </a:gs>
            <a:gs pos="70000">
              <a:schemeClr val="accent5">
                <a:hueOff val="409191"/>
                <a:satOff val="6818"/>
                <a:lumOff val="-3356"/>
                <a:alphaOff val="0"/>
                <a:tint val="99000"/>
                <a:shade val="65000"/>
                <a:satMod val="155000"/>
              </a:schemeClr>
            </a:gs>
            <a:gs pos="100000">
              <a:schemeClr val="accent5">
                <a:hueOff val="409191"/>
                <a:satOff val="6818"/>
                <a:lumOff val="-3356"/>
                <a:alphaOff val="0"/>
                <a:tint val="95500"/>
                <a:shade val="10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694801EF-45D3-48AA-98B3-C08EA805CCF5}">
      <dsp:nvSpPr>
        <dsp:cNvPr id="0" name=""/>
        <dsp:cNvSpPr/>
      </dsp:nvSpPr>
      <dsp:spPr>
        <a:xfrm>
          <a:off x="1441615" y="150068"/>
          <a:ext cx="136071" cy="136071"/>
        </a:xfrm>
        <a:prstGeom prst="ellipse">
          <a:avLst/>
        </a:prstGeom>
        <a:gradFill rotWithShape="0">
          <a:gsLst>
            <a:gs pos="0">
              <a:schemeClr val="accent5">
                <a:hueOff val="511488"/>
                <a:satOff val="8522"/>
                <a:lumOff val="-4195"/>
                <a:alphaOff val="0"/>
                <a:shade val="15000"/>
                <a:satMod val="180000"/>
              </a:schemeClr>
            </a:gs>
            <a:gs pos="50000">
              <a:schemeClr val="accent5">
                <a:hueOff val="511488"/>
                <a:satOff val="8522"/>
                <a:lumOff val="-4195"/>
                <a:alphaOff val="0"/>
                <a:shade val="45000"/>
                <a:satMod val="170000"/>
              </a:schemeClr>
            </a:gs>
            <a:gs pos="70000">
              <a:schemeClr val="accent5">
                <a:hueOff val="511488"/>
                <a:satOff val="8522"/>
                <a:lumOff val="-4195"/>
                <a:alphaOff val="0"/>
                <a:tint val="99000"/>
                <a:shade val="65000"/>
                <a:satMod val="155000"/>
              </a:schemeClr>
            </a:gs>
            <a:gs pos="100000">
              <a:schemeClr val="accent5">
                <a:hueOff val="511488"/>
                <a:satOff val="8522"/>
                <a:lumOff val="-4195"/>
                <a:alphaOff val="0"/>
                <a:tint val="95500"/>
                <a:shade val="10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DF43EA21-BCD4-44DC-805A-25408C0197B8}">
      <dsp:nvSpPr>
        <dsp:cNvPr id="0" name=""/>
        <dsp:cNvSpPr/>
      </dsp:nvSpPr>
      <dsp:spPr>
        <a:xfrm>
          <a:off x="1632116" y="245318"/>
          <a:ext cx="213827" cy="213827"/>
        </a:xfrm>
        <a:prstGeom prst="ellipse">
          <a:avLst/>
        </a:prstGeom>
        <a:gradFill rotWithShape="0">
          <a:gsLst>
            <a:gs pos="0">
              <a:schemeClr val="accent5">
                <a:hueOff val="613786"/>
                <a:satOff val="10227"/>
                <a:lumOff val="-5034"/>
                <a:alphaOff val="0"/>
                <a:shade val="15000"/>
                <a:satMod val="180000"/>
              </a:schemeClr>
            </a:gs>
            <a:gs pos="50000">
              <a:schemeClr val="accent5">
                <a:hueOff val="613786"/>
                <a:satOff val="10227"/>
                <a:lumOff val="-5034"/>
                <a:alphaOff val="0"/>
                <a:shade val="45000"/>
                <a:satMod val="170000"/>
              </a:schemeClr>
            </a:gs>
            <a:gs pos="70000">
              <a:schemeClr val="accent5">
                <a:hueOff val="613786"/>
                <a:satOff val="10227"/>
                <a:lumOff val="-5034"/>
                <a:alphaOff val="0"/>
                <a:tint val="99000"/>
                <a:shade val="65000"/>
                <a:satMod val="155000"/>
              </a:schemeClr>
            </a:gs>
            <a:gs pos="100000">
              <a:schemeClr val="accent5">
                <a:hueOff val="613786"/>
                <a:satOff val="10227"/>
                <a:lumOff val="-5034"/>
                <a:alphaOff val="0"/>
                <a:tint val="95500"/>
                <a:shade val="10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BD94A3D3-C745-49AE-9B25-4148FB978C14}">
      <dsp:nvSpPr>
        <dsp:cNvPr id="0" name=""/>
        <dsp:cNvSpPr/>
      </dsp:nvSpPr>
      <dsp:spPr>
        <a:xfrm>
          <a:off x="1898817" y="454869"/>
          <a:ext cx="136071" cy="136071"/>
        </a:xfrm>
        <a:prstGeom prst="ellipse">
          <a:avLst/>
        </a:prstGeom>
        <a:solidFill>
          <a:srgbClr val="FF0000"/>
        </a:soli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8AB8F0C1-E7A0-4CCB-84CA-CFED0E866680}">
      <dsp:nvSpPr>
        <dsp:cNvPr id="0" name=""/>
        <dsp:cNvSpPr/>
      </dsp:nvSpPr>
      <dsp:spPr>
        <a:xfrm>
          <a:off x="2013117" y="664419"/>
          <a:ext cx="136071" cy="136071"/>
        </a:xfrm>
        <a:prstGeom prst="ellipse">
          <a:avLst/>
        </a:prstGeom>
        <a:solidFill>
          <a:srgbClr val="FFC000"/>
        </a:soli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113E0AD7-A8D4-4719-BAB3-041DB1FD726E}">
      <dsp:nvSpPr>
        <dsp:cNvPr id="0" name=""/>
        <dsp:cNvSpPr/>
      </dsp:nvSpPr>
      <dsp:spPr>
        <a:xfrm>
          <a:off x="1022514" y="264368"/>
          <a:ext cx="349898" cy="349898"/>
        </a:xfrm>
        <a:prstGeom prst="ellipse">
          <a:avLst/>
        </a:prstGeom>
        <a:solidFill>
          <a:srgbClr val="FFC000"/>
        </a:soli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57B08817-B795-4EFD-9A7D-7DD4C1A7B5FB}">
      <dsp:nvSpPr>
        <dsp:cNvPr id="0" name=""/>
        <dsp:cNvSpPr/>
      </dsp:nvSpPr>
      <dsp:spPr>
        <a:xfrm>
          <a:off x="279562" y="988270"/>
          <a:ext cx="136071" cy="136071"/>
        </a:xfrm>
        <a:prstGeom prst="ellipse">
          <a:avLst/>
        </a:prstGeom>
        <a:solidFill>
          <a:srgbClr val="FF0000"/>
        </a:soli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77C601F3-CFA9-40BA-8AC2-A3179CB07F45}">
      <dsp:nvSpPr>
        <dsp:cNvPr id="0" name=""/>
        <dsp:cNvSpPr/>
      </dsp:nvSpPr>
      <dsp:spPr>
        <a:xfrm>
          <a:off x="393862" y="1159721"/>
          <a:ext cx="213827" cy="213827"/>
        </a:xfrm>
        <a:prstGeom prst="ellipse">
          <a:avLst/>
        </a:prstGeom>
        <a:gradFill rotWithShape="0">
          <a:gsLst>
            <a:gs pos="0">
              <a:schemeClr val="accent5">
                <a:hueOff val="1125274"/>
                <a:satOff val="18749"/>
                <a:lumOff val="-9228"/>
                <a:alphaOff val="0"/>
                <a:shade val="15000"/>
                <a:satMod val="180000"/>
              </a:schemeClr>
            </a:gs>
            <a:gs pos="50000">
              <a:schemeClr val="accent5">
                <a:hueOff val="1125274"/>
                <a:satOff val="18749"/>
                <a:lumOff val="-9228"/>
                <a:alphaOff val="0"/>
                <a:shade val="45000"/>
                <a:satMod val="170000"/>
              </a:schemeClr>
            </a:gs>
            <a:gs pos="70000">
              <a:schemeClr val="accent5">
                <a:hueOff val="1125274"/>
                <a:satOff val="18749"/>
                <a:lumOff val="-9228"/>
                <a:alphaOff val="0"/>
                <a:tint val="99000"/>
                <a:shade val="65000"/>
                <a:satMod val="155000"/>
              </a:schemeClr>
            </a:gs>
            <a:gs pos="100000">
              <a:schemeClr val="accent5">
                <a:hueOff val="1125274"/>
                <a:satOff val="18749"/>
                <a:lumOff val="-9228"/>
                <a:alphaOff val="0"/>
                <a:tint val="95500"/>
                <a:shade val="10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80CCF002-C97F-4625-B58E-07BFA8C4F3D2}">
      <dsp:nvSpPr>
        <dsp:cNvPr id="0" name=""/>
        <dsp:cNvSpPr/>
      </dsp:nvSpPr>
      <dsp:spPr>
        <a:xfrm>
          <a:off x="679613" y="1312121"/>
          <a:ext cx="311021" cy="311021"/>
        </a:xfrm>
        <a:prstGeom prst="ellipse">
          <a:avLst/>
        </a:prstGeom>
        <a:gradFill rotWithShape="0">
          <a:gsLst>
            <a:gs pos="0">
              <a:schemeClr val="accent5">
                <a:hueOff val="1227572"/>
                <a:satOff val="20453"/>
                <a:lumOff val="-10067"/>
                <a:alphaOff val="0"/>
                <a:shade val="15000"/>
                <a:satMod val="180000"/>
              </a:schemeClr>
            </a:gs>
            <a:gs pos="50000">
              <a:schemeClr val="accent5">
                <a:hueOff val="1227572"/>
                <a:satOff val="20453"/>
                <a:lumOff val="-10067"/>
                <a:alphaOff val="0"/>
                <a:shade val="45000"/>
                <a:satMod val="170000"/>
              </a:schemeClr>
            </a:gs>
            <a:gs pos="70000">
              <a:schemeClr val="accent5">
                <a:hueOff val="1227572"/>
                <a:satOff val="20453"/>
                <a:lumOff val="-10067"/>
                <a:alphaOff val="0"/>
                <a:tint val="99000"/>
                <a:shade val="65000"/>
                <a:satMod val="155000"/>
              </a:schemeClr>
            </a:gs>
            <a:gs pos="100000">
              <a:schemeClr val="accent5">
                <a:hueOff val="1227572"/>
                <a:satOff val="20453"/>
                <a:lumOff val="-10067"/>
                <a:alphaOff val="0"/>
                <a:tint val="95500"/>
                <a:shade val="10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822A5FB1-7075-4B14-8C5A-4D5A9B77B266}">
      <dsp:nvSpPr>
        <dsp:cNvPr id="0" name=""/>
        <dsp:cNvSpPr/>
      </dsp:nvSpPr>
      <dsp:spPr>
        <a:xfrm>
          <a:off x="1079664" y="1559772"/>
          <a:ext cx="136071" cy="136071"/>
        </a:xfrm>
        <a:prstGeom prst="ellipse">
          <a:avLst/>
        </a:prstGeom>
        <a:solidFill>
          <a:srgbClr val="FFC000"/>
        </a:soli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94555F2C-4710-4B2F-9585-DB23131B652C}">
      <dsp:nvSpPr>
        <dsp:cNvPr id="0" name=""/>
        <dsp:cNvSpPr/>
      </dsp:nvSpPr>
      <dsp:spPr>
        <a:xfrm>
          <a:off x="1155864" y="1312121"/>
          <a:ext cx="213827" cy="213827"/>
        </a:xfrm>
        <a:prstGeom prst="ellipse">
          <a:avLst/>
        </a:prstGeom>
        <a:gradFill rotWithShape="0">
          <a:gsLst>
            <a:gs pos="0">
              <a:schemeClr val="accent5">
                <a:hueOff val="1432167"/>
                <a:satOff val="23862"/>
                <a:lumOff val="-11745"/>
                <a:alphaOff val="0"/>
                <a:shade val="15000"/>
                <a:satMod val="180000"/>
              </a:schemeClr>
            </a:gs>
            <a:gs pos="50000">
              <a:schemeClr val="accent5">
                <a:hueOff val="1432167"/>
                <a:satOff val="23862"/>
                <a:lumOff val="-11745"/>
                <a:alphaOff val="0"/>
                <a:shade val="45000"/>
                <a:satMod val="170000"/>
              </a:schemeClr>
            </a:gs>
            <a:gs pos="70000">
              <a:schemeClr val="accent5">
                <a:hueOff val="1432167"/>
                <a:satOff val="23862"/>
                <a:lumOff val="-11745"/>
                <a:alphaOff val="0"/>
                <a:tint val="99000"/>
                <a:shade val="65000"/>
                <a:satMod val="155000"/>
              </a:schemeClr>
            </a:gs>
            <a:gs pos="100000">
              <a:schemeClr val="accent5">
                <a:hueOff val="1432167"/>
                <a:satOff val="23862"/>
                <a:lumOff val="-11745"/>
                <a:alphaOff val="0"/>
                <a:tint val="95500"/>
                <a:shade val="10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4882278A-5883-428F-BF11-C285180D8903}">
      <dsp:nvSpPr>
        <dsp:cNvPr id="0" name=""/>
        <dsp:cNvSpPr/>
      </dsp:nvSpPr>
      <dsp:spPr>
        <a:xfrm>
          <a:off x="1346365" y="1578822"/>
          <a:ext cx="136071" cy="136071"/>
        </a:xfrm>
        <a:prstGeom prst="ellipse">
          <a:avLst/>
        </a:prstGeom>
        <a:gradFill rotWithShape="0">
          <a:gsLst>
            <a:gs pos="0">
              <a:schemeClr val="accent5">
                <a:hueOff val="1534465"/>
                <a:satOff val="25567"/>
                <a:lumOff val="-12584"/>
                <a:alphaOff val="0"/>
                <a:shade val="15000"/>
                <a:satMod val="180000"/>
              </a:schemeClr>
            </a:gs>
            <a:gs pos="50000">
              <a:schemeClr val="accent5">
                <a:hueOff val="1534465"/>
                <a:satOff val="25567"/>
                <a:lumOff val="-12584"/>
                <a:alphaOff val="0"/>
                <a:shade val="45000"/>
                <a:satMod val="170000"/>
              </a:schemeClr>
            </a:gs>
            <a:gs pos="70000">
              <a:schemeClr val="accent5">
                <a:hueOff val="1534465"/>
                <a:satOff val="25567"/>
                <a:lumOff val="-12584"/>
                <a:alphaOff val="0"/>
                <a:tint val="99000"/>
                <a:shade val="65000"/>
                <a:satMod val="155000"/>
              </a:schemeClr>
            </a:gs>
            <a:gs pos="100000">
              <a:schemeClr val="accent5">
                <a:hueOff val="1534465"/>
                <a:satOff val="25567"/>
                <a:lumOff val="-12584"/>
                <a:alphaOff val="0"/>
                <a:tint val="95500"/>
                <a:shade val="10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0532BBF6-3FCD-45D8-9BC0-B5D2CA26E503}">
      <dsp:nvSpPr>
        <dsp:cNvPr id="0" name=""/>
        <dsp:cNvSpPr/>
      </dsp:nvSpPr>
      <dsp:spPr>
        <a:xfrm>
          <a:off x="1517815" y="1274021"/>
          <a:ext cx="311021" cy="311021"/>
        </a:xfrm>
        <a:prstGeom prst="ellipse">
          <a:avLst/>
        </a:prstGeom>
        <a:solidFill>
          <a:srgbClr val="FF0000"/>
        </a:soli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D922DCA2-00B6-4D37-8C90-211996364A44}">
      <dsp:nvSpPr>
        <dsp:cNvPr id="0" name=""/>
        <dsp:cNvSpPr/>
      </dsp:nvSpPr>
      <dsp:spPr>
        <a:xfrm>
          <a:off x="1936917" y="1197821"/>
          <a:ext cx="213827" cy="213827"/>
        </a:xfrm>
        <a:prstGeom prst="ellipse">
          <a:avLst/>
        </a:prstGeom>
        <a:gradFill rotWithShape="0">
          <a:gsLst>
            <a:gs pos="0">
              <a:schemeClr val="accent5">
                <a:hueOff val="1739060"/>
                <a:satOff val="28976"/>
                <a:lumOff val="-14262"/>
                <a:alphaOff val="0"/>
                <a:shade val="15000"/>
                <a:satMod val="180000"/>
              </a:schemeClr>
            </a:gs>
            <a:gs pos="50000">
              <a:schemeClr val="accent5">
                <a:hueOff val="1739060"/>
                <a:satOff val="28976"/>
                <a:lumOff val="-14262"/>
                <a:alphaOff val="0"/>
                <a:shade val="45000"/>
                <a:satMod val="170000"/>
              </a:schemeClr>
            </a:gs>
            <a:gs pos="70000">
              <a:schemeClr val="accent5">
                <a:hueOff val="1739060"/>
                <a:satOff val="28976"/>
                <a:lumOff val="-14262"/>
                <a:alphaOff val="0"/>
                <a:tint val="99000"/>
                <a:shade val="65000"/>
                <a:satMod val="155000"/>
              </a:schemeClr>
            </a:gs>
            <a:gs pos="100000">
              <a:schemeClr val="accent5">
                <a:hueOff val="1739060"/>
                <a:satOff val="28976"/>
                <a:lumOff val="-14262"/>
                <a:alphaOff val="0"/>
                <a:tint val="95500"/>
                <a:shade val="10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2E8F088D-5464-4612-9977-3FE131B9CF18}">
      <dsp:nvSpPr>
        <dsp:cNvPr id="0" name=""/>
        <dsp:cNvSpPr/>
      </dsp:nvSpPr>
      <dsp:spPr>
        <a:xfrm>
          <a:off x="2150744" y="302151"/>
          <a:ext cx="627979" cy="1198882"/>
        </a:xfrm>
        <a:prstGeom prst="chevron">
          <a:avLst>
            <a:gd name="adj" fmla="val 62310"/>
          </a:avLst>
        </a:prstGeom>
        <a:solidFill>
          <a:srgbClr val="00B0F0"/>
        </a:soli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A0BD1D17-BCFC-478E-9843-62E929A3ED6D}">
      <dsp:nvSpPr>
        <dsp:cNvPr id="0" name=""/>
        <dsp:cNvSpPr/>
      </dsp:nvSpPr>
      <dsp:spPr>
        <a:xfrm>
          <a:off x="2778724" y="302734"/>
          <a:ext cx="2150500" cy="119887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2000" b="1" kern="1200" dirty="0" smtClean="0">
              <a:solidFill>
                <a:srgbClr val="00B050"/>
              </a:solidFill>
            </a:rPr>
            <a:t>Progettazione</a:t>
          </a:r>
          <a:endParaRPr lang="it-IT" sz="2000" b="1" kern="1200" dirty="0">
            <a:solidFill>
              <a:srgbClr val="00B050"/>
            </a:solidFill>
          </a:endParaRPr>
        </a:p>
      </dsp:txBody>
      <dsp:txXfrm>
        <a:off x="2778724" y="302734"/>
        <a:ext cx="2150500" cy="1198870"/>
      </dsp:txXfrm>
    </dsp:sp>
    <dsp:sp modelId="{740CACD8-C2D4-4DE7-AF37-55A3C2C74BC2}">
      <dsp:nvSpPr>
        <dsp:cNvPr id="0" name=""/>
        <dsp:cNvSpPr/>
      </dsp:nvSpPr>
      <dsp:spPr>
        <a:xfrm>
          <a:off x="4786346" y="302151"/>
          <a:ext cx="627979" cy="1198882"/>
        </a:xfrm>
        <a:prstGeom prst="chevron">
          <a:avLst>
            <a:gd name="adj" fmla="val 62310"/>
          </a:avLst>
        </a:prstGeom>
        <a:solidFill>
          <a:srgbClr val="FFFF00"/>
        </a:soli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0CDDE4A1-9491-4157-8EC5-F62EF8EDE19A}">
      <dsp:nvSpPr>
        <dsp:cNvPr id="0" name=""/>
        <dsp:cNvSpPr/>
      </dsp:nvSpPr>
      <dsp:spPr>
        <a:xfrm>
          <a:off x="5643602" y="203073"/>
          <a:ext cx="1455771" cy="1455771"/>
        </a:xfrm>
        <a:prstGeom prst="ellipse">
          <a:avLst/>
        </a:prstGeom>
        <a:solidFill>
          <a:srgbClr val="FFC000"/>
        </a:soli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2300" b="1" kern="1200" dirty="0" smtClean="0">
              <a:solidFill>
                <a:srgbClr val="FF0000"/>
              </a:solidFill>
              <a:latin typeface="Adobe Hebrew" pitchFamily="18" charset="-79"/>
              <a:cs typeface="Adobe Hebrew" pitchFamily="18" charset="-79"/>
            </a:rPr>
            <a:t>Qualità dei Processi</a:t>
          </a:r>
        </a:p>
      </dsp:txBody>
      <dsp:txXfrm>
        <a:off x="5856795" y="416266"/>
        <a:ext cx="1029385" cy="102938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7EA2353-FE48-4E54-B13D-EEFF4F160837}">
      <dsp:nvSpPr>
        <dsp:cNvPr id="0" name=""/>
        <dsp:cNvSpPr/>
      </dsp:nvSpPr>
      <dsp:spPr>
        <a:xfrm>
          <a:off x="64437" y="0"/>
          <a:ext cx="5134483" cy="5417256"/>
        </a:xfrm>
        <a:prstGeom prst="triangle">
          <a:avLst/>
        </a:prstGeom>
        <a:gradFill rotWithShape="0">
          <a:gsLst>
            <a:gs pos="0">
              <a:srgbClr val="FF3399"/>
            </a:gs>
            <a:gs pos="25000">
              <a:srgbClr val="FF6633"/>
            </a:gs>
            <a:gs pos="50000">
              <a:srgbClr val="FFFF00"/>
            </a:gs>
            <a:gs pos="75000">
              <a:srgbClr val="01A78F"/>
            </a:gs>
            <a:gs pos="100000">
              <a:srgbClr val="3366FF"/>
            </a:gs>
          </a:gsLst>
          <a:lin ang="2700000" scaled="1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19E87E72-FF80-4B93-9D29-8E860011EA1D}">
      <dsp:nvSpPr>
        <dsp:cNvPr id="0" name=""/>
        <dsp:cNvSpPr/>
      </dsp:nvSpPr>
      <dsp:spPr>
        <a:xfrm>
          <a:off x="2297545" y="966501"/>
          <a:ext cx="3337414" cy="770266"/>
        </a:xfrm>
        <a:prstGeom prst="roundRect">
          <a:avLst/>
        </a:prstGeom>
        <a:solidFill>
          <a:schemeClr val="accent4">
            <a:lumMod val="60000"/>
            <a:lumOff val="40000"/>
            <a:alpha val="9000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3200" kern="1200" dirty="0" smtClean="0"/>
            <a:t>Integrazione</a:t>
          </a:r>
          <a:endParaRPr lang="it-IT" sz="3200" kern="1200" dirty="0"/>
        </a:p>
      </dsp:txBody>
      <dsp:txXfrm>
        <a:off x="2335146" y="1004102"/>
        <a:ext cx="3262212" cy="695064"/>
      </dsp:txXfrm>
    </dsp:sp>
    <dsp:sp modelId="{BCEA27F7-8558-47F0-902C-80B5C8FF8923}">
      <dsp:nvSpPr>
        <dsp:cNvPr id="0" name=""/>
        <dsp:cNvSpPr/>
      </dsp:nvSpPr>
      <dsp:spPr>
        <a:xfrm>
          <a:off x="2297545" y="1833051"/>
          <a:ext cx="3337414" cy="770266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2400" kern="1200" dirty="0" smtClean="0">
              <a:solidFill>
                <a:srgbClr val="006600"/>
              </a:solidFill>
            </a:rPr>
            <a:t>Interdipendenza</a:t>
          </a:r>
          <a:endParaRPr lang="it-IT" sz="2400" kern="1200" dirty="0">
            <a:solidFill>
              <a:srgbClr val="006600"/>
            </a:solidFill>
          </a:endParaRPr>
        </a:p>
      </dsp:txBody>
      <dsp:txXfrm>
        <a:off x="2335146" y="1870652"/>
        <a:ext cx="3262212" cy="695064"/>
      </dsp:txXfrm>
    </dsp:sp>
    <dsp:sp modelId="{FC0916B9-C436-43C6-A3E9-FB24BE193EAD}">
      <dsp:nvSpPr>
        <dsp:cNvPr id="0" name=""/>
        <dsp:cNvSpPr/>
      </dsp:nvSpPr>
      <dsp:spPr>
        <a:xfrm>
          <a:off x="2297545" y="2699600"/>
          <a:ext cx="3337414" cy="770266"/>
        </a:xfrm>
        <a:prstGeom prst="roundRect">
          <a:avLst/>
        </a:prstGeom>
        <a:solidFill>
          <a:srgbClr val="00B050">
            <a:alpha val="90000"/>
          </a:srgb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2400" kern="1200" dirty="0" smtClean="0">
              <a:solidFill>
                <a:srgbClr val="FFFF00"/>
              </a:solidFill>
            </a:rPr>
            <a:t>sperimentazione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200" kern="1200" dirty="0" smtClean="0">
              <a:solidFill>
                <a:srgbClr val="FFFF00"/>
              </a:solidFill>
            </a:rPr>
            <a:t>ricerca </a:t>
          </a:r>
          <a:r>
            <a:rPr lang="mr-IN" sz="1200" kern="1200" dirty="0" smtClean="0">
              <a:solidFill>
                <a:srgbClr val="FFFF00"/>
              </a:solidFill>
            </a:rPr>
            <a:t>–</a:t>
          </a:r>
          <a:r>
            <a:rPr lang="it-IT" sz="1200" kern="1200" dirty="0" smtClean="0">
              <a:solidFill>
                <a:srgbClr val="FFFF00"/>
              </a:solidFill>
            </a:rPr>
            <a:t> scoperta</a:t>
          </a:r>
          <a:r>
            <a:rPr lang="it-IT" sz="1200" kern="1200" baseline="0" dirty="0" smtClean="0">
              <a:solidFill>
                <a:srgbClr val="FFFF00"/>
              </a:solidFill>
            </a:rPr>
            <a:t> - Sorpresa</a:t>
          </a:r>
          <a:endParaRPr lang="it-IT" sz="1200" kern="1200" dirty="0">
            <a:solidFill>
              <a:srgbClr val="FFFF00"/>
            </a:solidFill>
          </a:endParaRPr>
        </a:p>
      </dsp:txBody>
      <dsp:txXfrm>
        <a:off x="2335146" y="2737201"/>
        <a:ext cx="3262212" cy="695064"/>
      </dsp:txXfrm>
    </dsp:sp>
    <dsp:sp modelId="{0EC1D00E-A4DD-49DD-B583-D631641F1C56}">
      <dsp:nvSpPr>
        <dsp:cNvPr id="0" name=""/>
        <dsp:cNvSpPr/>
      </dsp:nvSpPr>
      <dsp:spPr>
        <a:xfrm>
          <a:off x="2297545" y="3566149"/>
          <a:ext cx="3337414" cy="770266"/>
        </a:xfrm>
        <a:prstGeom prst="roundRect">
          <a:avLst/>
        </a:prstGeom>
        <a:solidFill>
          <a:schemeClr val="accent5">
            <a:lumMod val="40000"/>
            <a:lumOff val="60000"/>
            <a:alpha val="9000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2800" kern="1200" dirty="0" smtClean="0">
              <a:solidFill>
                <a:srgbClr val="0070C0"/>
              </a:solidFill>
            </a:rPr>
            <a:t>Cooperazione</a:t>
          </a:r>
          <a:endParaRPr lang="it-IT" sz="2800" kern="1200" dirty="0">
            <a:solidFill>
              <a:srgbClr val="0070C0"/>
            </a:solidFill>
          </a:endParaRPr>
        </a:p>
      </dsp:txBody>
      <dsp:txXfrm>
        <a:off x="2335146" y="3603750"/>
        <a:ext cx="3262212" cy="695064"/>
      </dsp:txXfrm>
    </dsp:sp>
    <dsp:sp modelId="{206FFC2D-D97F-4272-B9A7-E98A4E637DB2}">
      <dsp:nvSpPr>
        <dsp:cNvPr id="0" name=""/>
        <dsp:cNvSpPr/>
      </dsp:nvSpPr>
      <dsp:spPr>
        <a:xfrm>
          <a:off x="2297545" y="4432699"/>
          <a:ext cx="3337414" cy="770266"/>
        </a:xfrm>
        <a:prstGeom prst="roundRect">
          <a:avLst/>
        </a:prstGeom>
        <a:solidFill>
          <a:srgbClr val="FFFF00">
            <a:alpha val="90000"/>
          </a:srgb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3200" b="0" kern="1200" dirty="0" smtClean="0"/>
            <a:t>Interazione</a:t>
          </a:r>
          <a:endParaRPr lang="it-IT" sz="3200" b="0" kern="1200" dirty="0"/>
        </a:p>
      </dsp:txBody>
      <dsp:txXfrm>
        <a:off x="2335146" y="4470300"/>
        <a:ext cx="3262212" cy="695064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918D270-E69A-4AF0-8634-EB999902267E}">
      <dsp:nvSpPr>
        <dsp:cNvPr id="0" name=""/>
        <dsp:cNvSpPr/>
      </dsp:nvSpPr>
      <dsp:spPr>
        <a:xfrm>
          <a:off x="0" y="102513"/>
          <a:ext cx="6286544" cy="938043"/>
        </a:xfrm>
        <a:prstGeom prst="roundRect">
          <a:avLst/>
        </a:prstGeom>
        <a:solidFill>
          <a:srgbClr val="FFC000"/>
        </a:solidFill>
        <a:ln>
          <a:noFill/>
        </a:ln>
        <a:effectLst>
          <a:outerShdw blurRad="190500" dist="228600" dir="2700000" algn="ctr" rotWithShape="0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800" b="1" kern="1200" dirty="0" smtClean="0">
              <a:solidFill>
                <a:srgbClr val="006600"/>
              </a:solidFill>
            </a:rPr>
            <a:t>MODALITÀ</a:t>
          </a:r>
          <a:r>
            <a:rPr lang="it-IT" sz="1800" b="1" kern="1200" baseline="0" dirty="0" smtClean="0">
              <a:solidFill>
                <a:schemeClr val="bg1"/>
              </a:solidFill>
            </a:rPr>
            <a:t> </a:t>
          </a:r>
        </a:p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800" b="1" kern="1200" baseline="0" dirty="0" err="1" smtClean="0">
              <a:solidFill>
                <a:srgbClr val="006600"/>
              </a:solidFill>
            </a:rPr>
            <a:t>DI</a:t>
          </a:r>
          <a:r>
            <a:rPr lang="it-IT" sz="1800" b="1" kern="1200" baseline="0" dirty="0" smtClean="0">
              <a:solidFill>
                <a:srgbClr val="FF0000"/>
              </a:solidFill>
            </a:rPr>
            <a:t> VERIFICA </a:t>
          </a:r>
          <a:r>
            <a:rPr lang="it-IT" sz="1800" b="1" kern="1200" baseline="0" dirty="0" smtClean="0">
              <a:solidFill>
                <a:srgbClr val="006600"/>
              </a:solidFill>
            </a:rPr>
            <a:t>E </a:t>
          </a:r>
          <a:r>
            <a:rPr lang="it-IT" sz="1800" b="1" kern="1200" baseline="0" dirty="0" err="1" smtClean="0">
              <a:solidFill>
                <a:srgbClr val="006600"/>
              </a:solidFill>
            </a:rPr>
            <a:t>DI</a:t>
          </a:r>
          <a:r>
            <a:rPr lang="it-IT" sz="1800" b="1" kern="1200" baseline="0" dirty="0" smtClean="0">
              <a:solidFill>
                <a:schemeClr val="bg1"/>
              </a:solidFill>
            </a:rPr>
            <a:t> </a:t>
          </a:r>
          <a:r>
            <a:rPr lang="it-IT" sz="1800" b="1" kern="1200" baseline="0" dirty="0" smtClean="0">
              <a:solidFill>
                <a:srgbClr val="FF0000"/>
              </a:solidFill>
            </a:rPr>
            <a:t>VALUTAZIONE</a:t>
          </a:r>
          <a:endParaRPr lang="it-IT" sz="1800" b="1" kern="1200" dirty="0">
            <a:solidFill>
              <a:srgbClr val="FF0000"/>
            </a:solidFill>
          </a:endParaRPr>
        </a:p>
      </dsp:txBody>
      <dsp:txXfrm>
        <a:off x="45791" y="148304"/>
        <a:ext cx="6194962" cy="846461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918D270-E69A-4AF0-8634-EB999902267E}">
      <dsp:nvSpPr>
        <dsp:cNvPr id="0" name=""/>
        <dsp:cNvSpPr/>
      </dsp:nvSpPr>
      <dsp:spPr>
        <a:xfrm>
          <a:off x="0" y="102513"/>
          <a:ext cx="6286544" cy="938043"/>
        </a:xfrm>
        <a:prstGeom prst="roundRect">
          <a:avLst/>
        </a:prstGeom>
        <a:solidFill>
          <a:srgbClr val="FFC000"/>
        </a:solidFill>
        <a:ln>
          <a:noFill/>
        </a:ln>
        <a:effectLst>
          <a:outerShdw blurRad="190500" dist="228600" dir="2700000" algn="ctr" rotWithShape="0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800" b="1" kern="1200" dirty="0" smtClean="0">
              <a:solidFill>
                <a:srgbClr val="006600"/>
              </a:solidFill>
            </a:rPr>
            <a:t>MODALITÀ</a:t>
          </a:r>
          <a:r>
            <a:rPr lang="it-IT" sz="1800" b="1" kern="1200" baseline="0" dirty="0" smtClean="0">
              <a:solidFill>
                <a:srgbClr val="006600"/>
              </a:solidFill>
            </a:rPr>
            <a:t> </a:t>
          </a:r>
        </a:p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800" b="1" kern="1200" baseline="0" dirty="0" err="1" smtClean="0">
              <a:solidFill>
                <a:srgbClr val="006600"/>
              </a:solidFill>
            </a:rPr>
            <a:t>DI</a:t>
          </a:r>
          <a:r>
            <a:rPr lang="it-IT" sz="1800" b="1" kern="1200" baseline="0" dirty="0" smtClean="0">
              <a:solidFill>
                <a:srgbClr val="FF0000"/>
              </a:solidFill>
            </a:rPr>
            <a:t> VERIFICA </a:t>
          </a:r>
          <a:r>
            <a:rPr lang="it-IT" sz="1800" b="1" kern="1200" baseline="0" dirty="0" smtClean="0">
              <a:solidFill>
                <a:srgbClr val="006600"/>
              </a:solidFill>
            </a:rPr>
            <a:t>E </a:t>
          </a:r>
          <a:r>
            <a:rPr lang="it-IT" sz="1800" b="1" kern="1200" baseline="0" dirty="0" err="1" smtClean="0">
              <a:solidFill>
                <a:srgbClr val="006600"/>
              </a:solidFill>
            </a:rPr>
            <a:t>DI</a:t>
          </a:r>
          <a:r>
            <a:rPr lang="it-IT" sz="1800" b="1" kern="1200" baseline="0" dirty="0" smtClean="0">
              <a:solidFill>
                <a:srgbClr val="006600"/>
              </a:solidFill>
            </a:rPr>
            <a:t> </a:t>
          </a:r>
          <a:r>
            <a:rPr lang="it-IT" sz="1800" b="1" kern="1200" baseline="0" dirty="0" smtClean="0">
              <a:solidFill>
                <a:srgbClr val="FF0000"/>
              </a:solidFill>
            </a:rPr>
            <a:t>VALUTAZIONE</a:t>
          </a:r>
          <a:endParaRPr lang="it-IT" sz="1800" b="1" kern="1200" dirty="0">
            <a:solidFill>
              <a:srgbClr val="FF0000"/>
            </a:solidFill>
          </a:endParaRPr>
        </a:p>
      </dsp:txBody>
      <dsp:txXfrm>
        <a:off x="45791" y="148304"/>
        <a:ext cx="6194962" cy="84646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9/3/layout/RandomtoResultProcess">
  <dgm:title val=""/>
  <dgm:desc val=""/>
  <dgm:catLst>
    <dgm:cat type="process" pri="1275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41" srcId="1" destId="11" srcOrd="0" destOrd="0"/>
        <dgm:cxn modelId="5" srcId="0" destId="2" srcOrd="0" destOrd="0"/>
        <dgm:cxn modelId="51" srcId="2" destId="21" srcOrd="0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clrData>
  <dgm:layoutNode name="Name0">
    <dgm:varLst>
      <dgm:dir/>
      <dgm:animOne val="branch"/>
      <dgm:animLvl val="lvl"/>
    </dgm:varLst>
    <dgm:choose name="Name1">
      <dgm:if name="Name2" func="var" arg="dir" op="equ" val="norm">
        <dgm:alg type="lin">
          <dgm:param type="fallback" val="2D"/>
          <dgm:param type="nodeVertAlign" val="t"/>
        </dgm:alg>
      </dgm:if>
      <dgm:else name="Name3">
        <dgm:alg type="lin">
          <dgm:param type="fallback" val="2D"/>
          <dgm:param type="nodeVertAlign" val="t"/>
          <dgm:param type="linDir" val="fromR"/>
        </dgm:alg>
      </dgm:else>
    </dgm:choose>
    <dgm:shape xmlns:r="http://schemas.openxmlformats.org/officeDocument/2006/relationships" r:blip="">
      <dgm:adjLst/>
    </dgm:shape>
    <dgm:constrLst>
      <dgm:constr type="userH" refType="h" fact="2"/>
      <dgm:constr type="w" for="ch" forName="chaos" refType="userH" fact="0.681"/>
      <dgm:constr type="h" for="ch" forName="chaos" refType="userH"/>
      <dgm:constr type="w" for="ch" forName="middle" refType="userH" fact="0.6"/>
      <dgm:constr type="h" for="ch" forName="middle" refType="userH"/>
      <dgm:constr type="w" for="ch" forName="last" refType="userH" fact="0.6"/>
      <dgm:constr type="h" for="ch" forName="last" refType="userH"/>
      <dgm:constr type="w" for="ch" forName="chevronComposite1" refType="userH" fact="0.22"/>
      <dgm:constr type="h" for="ch" forName="chevronComposite1" refType="userH" fact="0.52"/>
      <dgm:constr type="w" for="ch" forName="chevronComposite2" refType="userH" fact="0.22"/>
      <dgm:constr type="h" for="ch" forName="chevronComposite2" refType="userH" fact="0.52"/>
      <dgm:constr type="w" for="ch" forName="overlap" refType="userH" fact="-0.04"/>
      <dgm:constr type="h" for="ch" forName="overlap" refType="userH" fact="0.06"/>
      <dgm:constr type="primFontSz" for="des" forName="parTx1" op="equ" val="65"/>
      <dgm:constr type="primFontSz" for="des" forName="parTxMid" refType="primFontSz" refFor="des" refForName="parTx1" op="equ"/>
      <dgm:constr type="primFontSz" for="des" forName="circleTx" refType="primFontSz" refFor="des" refForName="parTx1" op="equ"/>
      <dgm:constr type="primFontSz" for="des" forName="desTx1" op="equ" val="65"/>
      <dgm:constr type="primFontSz" for="des" forName="desTxMid" refType="primFontSz" refFor="des" refForName="desTx1" op="equ"/>
      <dgm:constr type="primFontSz" for="des" forName="desTxN" refType="primFontSz" refFor="des" refForName="desTx1" op="equ"/>
    </dgm:constrLst>
    <dgm:forEach name="Name4" axis="ch" ptType="node">
      <dgm:choose name="Name5">
        <dgm:if name="Name6" axis="self" ptType="node" func="pos" op="equ" val="1">
          <dgm:layoutNode name="chaos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ctrX" for="ch" forName="parTx1" refType="w" fact="0.5"/>
              <dgm:constr type="t" for="ch" forName="parTx1" refType="w" fact="0.32"/>
              <dgm:constr type="w" for="ch" forName="parTx1" refType="w" fact="0.88"/>
              <dgm:constr type="h" for="ch" forName="parTx1" refType="w" fact="0.29"/>
              <dgm:constr type="ctrX" for="ch" forName="desTx1" refType="w" fact="0.5"/>
              <dgm:constr type="b" for="ch" forName="desTx1" refType="h"/>
              <dgm:constr type="w" for="ch" forName="desTx1" refType="w" fact="0.88"/>
              <dgm:constr type="h" for="ch" forName="desTx1" refType="h" fact="0.37"/>
              <dgm:constr type="l" for="ch" forName="c1" refType="w" fact="0.05"/>
              <dgm:constr type="t" for="ch" forName="c1" refType="w" fact="0.23"/>
              <dgm:constr type="w" for="ch" forName="c1" refType="w" fact="0.07"/>
              <dgm:constr type="h" for="ch" forName="c1" refType="w" refFor="ch" refForName="c1"/>
              <dgm:constr type="l" for="ch" forName="c2" refType="w" fact="0.1"/>
              <dgm:constr type="t" for="ch" forName="c2" refType="w" fact="0.13"/>
              <dgm:constr type="w" for="ch" forName="c2" refType="w" fact="0.07"/>
              <dgm:constr type="h" for="ch" forName="c2" refType="w" refFor="ch" refForName="c2"/>
              <dgm:constr type="l" for="ch" forName="c3" refType="w" fact="0.22"/>
              <dgm:constr type="t" for="ch" forName="c3" refType="w" fact="0.15"/>
              <dgm:constr type="w" for="ch" forName="c3" refType="w" fact="0.11"/>
              <dgm:constr type="h" for="ch" forName="c3" refType="w" refFor="ch" refForName="c3"/>
              <dgm:constr type="l" for="ch" forName="c4" refType="w" fact="0.32"/>
              <dgm:constr type="t" for="ch" forName="c4" refType="w" fact="0.04"/>
              <dgm:constr type="w" for="ch" forName="c4" refType="w" fact="0.07"/>
              <dgm:constr type="h" for="ch" forName="c4" refType="w" refFor="ch" refForName="c4"/>
              <dgm:constr type="l" for="ch" forName="c5" refType="w" fact="0.45"/>
              <dgm:constr type="t" for="ch" forName="c5" refType="w" fact="0"/>
              <dgm:constr type="w" for="ch" forName="c5" refType="w" fact="0.07"/>
              <dgm:constr type="h" for="ch" forName="c5" refType="w" refFor="ch" refForName="c5"/>
              <dgm:constr type="l" for="ch" forName="c6" refType="w" fact="0.61"/>
              <dgm:constr type="t" for="ch" forName="c6" refType="w" fact="0.07"/>
              <dgm:constr type="w" for="ch" forName="c6" refType="w" fact="0.07"/>
              <dgm:constr type="h" for="ch" forName="c6" refType="w" refFor="ch" refForName="c6"/>
              <dgm:constr type="l" for="ch" forName="c7" refType="w" fact="0.71"/>
              <dgm:constr type="t" for="ch" forName="c7" refType="w" fact="0.12"/>
              <dgm:constr type="w" for="ch" forName="c7" refType="w" fact="0.11"/>
              <dgm:constr type="h" for="ch" forName="c7" refType="w" refFor="ch" refForName="c7"/>
              <dgm:constr type="l" for="ch" forName="c8" refType="w" fact="0.85"/>
              <dgm:constr type="t" for="ch" forName="c8" refType="w" fact="0.23"/>
              <dgm:constr type="w" for="ch" forName="c8" refType="w" fact="0.07"/>
              <dgm:constr type="h" for="ch" forName="c8" refType="w" refFor="ch" refForName="c8"/>
              <dgm:constr type="l" for="ch" forName="c9" refType="w" fact="0.91"/>
              <dgm:constr type="t" for="ch" forName="c9" refType="w" fact="0.34"/>
              <dgm:constr type="w" for="ch" forName="c9" refType="w" fact="0.07"/>
              <dgm:constr type="h" for="ch" forName="c9" refType="w" refFor="ch" refForName="c9"/>
              <dgm:constr type="l" for="ch" forName="c10" refType="w" fact="0.39"/>
              <dgm:constr type="t" for="ch" forName="c10" refType="w" fact="0.13"/>
              <dgm:constr type="w" for="ch" forName="c10" refType="w" fact="0.18"/>
              <dgm:constr type="h" for="ch" forName="c10" refType="w" refFor="ch" refForName="c10"/>
              <dgm:constr type="l" for="ch" forName="c11" refType="w" fact="0"/>
              <dgm:constr type="t" for="ch" forName="c11" refType="w" fact="0.51"/>
              <dgm:constr type="w" for="ch" forName="c11" refType="w" fact="0.07"/>
              <dgm:constr type="h" for="ch" forName="c11" refType="w" refFor="ch" refForName="c11"/>
              <dgm:constr type="l" for="ch" forName="c12" refType="w" fact="0.06"/>
              <dgm:constr type="t" for="ch" forName="c12" refType="w" fact="0.6"/>
              <dgm:constr type="w" for="ch" forName="c12" refType="w" fact="0.11"/>
              <dgm:constr type="h" for="ch" forName="c12" refType="w" refFor="ch" refForName="c12"/>
              <dgm:constr type="l" for="ch" forName="c13" refType="w" fact="0.21"/>
              <dgm:constr type="t" for="ch" forName="c13" refType="w" fact="0.68"/>
              <dgm:constr type="w" for="ch" forName="c13" refType="w" fact="0.16"/>
              <dgm:constr type="h" for="ch" forName="c13" refType="w" refFor="ch" refForName="c13"/>
              <dgm:constr type="l" for="ch" forName="c14" refType="w" fact="0.42"/>
              <dgm:constr type="t" for="ch" forName="c14" refType="w" fact="0.81"/>
              <dgm:constr type="w" for="ch" forName="c14" refType="w" fact="0.07"/>
              <dgm:constr type="h" for="ch" forName="c14" refType="w" refFor="ch" refForName="c14"/>
              <dgm:constr type="l" for="ch" forName="c15" refType="w" fact="0.46"/>
              <dgm:constr type="t" for="ch" forName="c15" refType="w" fact="0.68"/>
              <dgm:constr type="w" for="ch" forName="c15" refType="w" fact="0.11"/>
              <dgm:constr type="h" for="ch" forName="c15" refType="w" refFor="ch" refForName="c15"/>
              <dgm:constr type="l" for="ch" forName="c16" refType="w" fact="0.56"/>
              <dgm:constr type="t" for="ch" forName="c16" refType="w" fact="0.82"/>
              <dgm:constr type="w" for="ch" forName="c16" refType="w" fact="0.07"/>
              <dgm:constr type="h" for="ch" forName="c16" refType="w" refFor="ch" refForName="c16"/>
              <dgm:constr type="l" for="ch" forName="c17" refType="w" fact="0.65"/>
              <dgm:constr type="t" for="ch" forName="c17" refType="w" fact="0.66"/>
              <dgm:constr type="w" for="ch" forName="c17" refType="w" fact="0.16"/>
              <dgm:constr type="h" for="ch" forName="c17" refType="w" refFor="ch" refForName="c17"/>
              <dgm:constr type="l" for="ch" forName="c18" refType="w" fact="0.87"/>
              <dgm:constr type="t" for="ch" forName="c18" refType="w" fact="0.62"/>
              <dgm:constr type="w" for="ch" forName="c18" refType="w" fact="0.11"/>
              <dgm:constr type="h" for="ch" forName="c18" refType="w" refFor="ch" refForName="c18"/>
            </dgm:constrLst>
            <dgm:layoutNode name="parTx1" styleLbl="revTx">
              <dgm:alg type="tx"/>
              <dgm:shape xmlns:r="http://schemas.openxmlformats.org/officeDocument/2006/relationships" type="rect" r:blip="">
                <dgm:adjLst/>
              </dgm:shape>
              <dgm:presOf axis="self" ptType="node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choose name="Name7">
              <dgm:if name="Name8" axis="ch" ptType="node" func="cnt" op="gte" val="1">
                <dgm:layoutNode name="desTx1" styleLbl="revTx">
                  <dgm:varLst>
                    <dgm:bulletEnabled val="1"/>
                  </dgm:varLst>
                  <dgm:choose name="Name9">
                    <dgm:if name="Name10" axis="ch" ptType="node" func="cnt" op="equ" val="1">
                      <dgm:alg type="tx">
                        <dgm:param type="shpTxLTRAlignCh" val="l"/>
                      </dgm:alg>
                    </dgm:if>
                    <dgm:else name="Name11">
                      <dgm:alg type="tx">
                        <dgm:param type="shpTxLTRAlignCh" val="l"/>
                        <dgm:param type="stBulletLvl" val="1"/>
                      </dgm:alg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" ptType="node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</dgm:if>
              <dgm:else name="Name12"/>
            </dgm:choose>
            <dgm:layoutNode name="c1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2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3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4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5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6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7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8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9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0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1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2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3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4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5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6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7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8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layoutNode>
        </dgm:if>
        <dgm:if name="Name13" axis="self" ptType="node" func="revPos" op="equ" val="1">
          <dgm:layoutNode name="last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ctrX" for="ch" forName="circleTx" refType="w" fact="0.5"/>
              <dgm:constr type="t" for="ch" forName="circleTx" refType="w" fact="0.117"/>
              <dgm:constr type="w" for="ch" forName="circleTx" refType="h" refFor="ch" refForName="circleTx"/>
              <dgm:constr type="h" for="ch" forName="circleTx" refType="w" fact="0.85"/>
              <dgm:constr type="l" for="ch" forName="desTxN"/>
              <dgm:constr type="b" for="ch" forName="desTxN" refType="h"/>
              <dgm:constr type="w" for="ch" forName="desTxN" refType="w"/>
              <dgm:constr type="h" for="ch" forName="desTxN" refType="h" fact="0.37"/>
              <dgm:constr type="ctrX" for="ch" forName="spN" refType="w" fact="0.5"/>
              <dgm:constr type="t" for="ch" forName="spN"/>
              <dgm:constr type="w" for="ch" forName="spN" refType="w" fact="0.93"/>
              <dgm:constr type="h" for="ch" forName="spN" refType="h" fact="0.01"/>
            </dgm:constrLst>
            <dgm:layoutNode name="circleTx" styleLbl="node1">
              <dgm:alg type="tx"/>
              <dgm:shape xmlns:r="http://schemas.openxmlformats.org/officeDocument/2006/relationships" type="ellipse" r:blip="">
                <dgm:adjLst/>
              </dgm:shape>
              <dgm:presOf axis="self" ptType="node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  <dgm:choose name="Name14">
              <dgm:if name="Name15" axis="ch" ptType="node" func="cnt" op="gte" val="1">
                <dgm:layoutNode name="desTxN" styleLbl="revTx">
                  <dgm:varLst>
                    <dgm:bulletEnabled val="1"/>
                  </dgm:varLst>
                  <dgm:choose name="Name16">
                    <dgm:if name="Name17" axis="ch" ptType="node" func="cnt" op="equ" val="1">
                      <dgm:alg type="tx">
                        <dgm:param type="shpTxLTRAlignCh" val="l"/>
                      </dgm:alg>
                    </dgm:if>
                    <dgm:else name="Name18">
                      <dgm:alg type="tx">
                        <dgm:param type="shpTxLTRAlignCh" val="l"/>
                        <dgm:param type="stBulletLvl" val="1"/>
                      </dgm:alg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" ptType="node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</dgm:if>
              <dgm:else name="Name19"/>
            </dgm:choose>
            <dgm:layoutNode name="spN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layoutNode>
        </dgm:if>
        <dgm:else name="Name20">
          <dgm:layoutNode name="middl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l" for="ch" forName="parTxMid"/>
              <dgm:constr type="t" for="ch" forName="parTxMid" refType="w" fact="0.167"/>
              <dgm:constr type="w" for="ch" forName="parTxMid" refType="w"/>
              <dgm:constr type="h" for="ch" forName="parTxMid" refType="w" fact="0.7"/>
              <dgm:constr type="l" for="ch" forName="desTxMid"/>
              <dgm:constr type="b" for="ch" forName="desTxMid" refType="h"/>
              <dgm:constr type="w" for="ch" forName="desTxMid" refType="w"/>
              <dgm:constr type="h" for="ch" forName="desTxMid" refType="h" fact="0.37"/>
              <dgm:constr type="ctrX" for="ch" forName="spMid" refType="w" fact="0.5"/>
              <dgm:constr type="t" for="ch" forName="spMid"/>
              <dgm:constr type="w" for="ch" forName="spMid" refType="w" fact="0.01"/>
              <dgm:constr type="h" for="ch" forName="spMid" refType="h" fact="0.01"/>
            </dgm:constrLst>
            <dgm:layoutNode name="parTxMid" styleLbl="revTx">
              <dgm:alg type="tx"/>
              <dgm:shape xmlns:r="http://schemas.openxmlformats.org/officeDocument/2006/relationships" type="rect" r:blip="">
                <dgm:adjLst/>
              </dgm:shape>
              <dgm:presOf axis="self" ptType="node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choose name="Name21">
              <dgm:if name="Name22" axis="ch" ptType="node" func="cnt" op="gte" val="1">
                <dgm:layoutNode name="desTxMid" styleLbl="revTx">
                  <dgm:varLst>
                    <dgm:bulletEnabled val="1"/>
                  </dgm:varLst>
                  <dgm:choose name="Name23">
                    <dgm:if name="Name24" axis="ch" ptType="node" func="cnt" op="equ" val="1">
                      <dgm:alg type="tx">
                        <dgm:param type="shpTxLTRAlignCh" val="l"/>
                      </dgm:alg>
                    </dgm:if>
                    <dgm:else name="Name25">
                      <dgm:alg type="tx">
                        <dgm:param type="shpTxLTRAlignCh" val="l"/>
                        <dgm:param type="stBulletLvl" val="1"/>
                      </dgm:alg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" ptType="node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</dgm:if>
              <dgm:else name="Name26"/>
            </dgm:choose>
            <dgm:layoutNode name="spMid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layoutNode>
        </dgm:else>
      </dgm:choose>
      <dgm:forEach name="Name27" axis="followSib" ptType="sibTrans" cnt="1">
        <dgm:layoutNode name="chevronComposite1" styleLbl="alignImgPlace1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l" for="ch" forName="chevron1"/>
            <dgm:constr type="t" for="ch" forName="chevron1" refType="h" fact="0.1923"/>
            <dgm:constr type="w" for="ch" forName="chevron1" refType="w"/>
            <dgm:constr type="b" for="ch" forName="chevron1" refType="h"/>
            <dgm:constr type="l" for="ch" forName="spChevron1"/>
            <dgm:constr type="t" for="ch" forName="spChevron1"/>
            <dgm:constr type="w" for="ch" forName="spChevron1" refType="w" fact="0.01"/>
            <dgm:constr type="h" for="ch" forName="spChevron1" refType="h" fact="0.01"/>
          </dgm:constrLst>
          <dgm:layoutNode name="chevron1">
            <dgm:alg type="sp"/>
            <dgm:choose name="Name28">
              <dgm:if name="Name29" func="var" arg="dir" op="equ" val="norm">
                <dgm:shape xmlns:r="http://schemas.openxmlformats.org/officeDocument/2006/relationships" type="chevron" r:blip="">
                  <dgm:adjLst>
                    <dgm:adj idx="1" val="0.6231"/>
                  </dgm:adjLst>
                </dgm:shape>
              </dgm:if>
              <dgm:else name="Name30">
                <dgm:shape xmlns:r="http://schemas.openxmlformats.org/officeDocument/2006/relationships" rot="180" type="chevron" r:blip="">
                  <dgm:adjLst>
                    <dgm:adj idx="1" val="0.6231"/>
                  </dgm:adjLst>
                </dgm:shape>
              </dgm:else>
            </dgm:choose>
            <dgm:presOf/>
          </dgm:layoutNode>
          <dgm:layoutNode name="spChevron1">
            <dgm:alg type="sp"/>
            <dgm:shape xmlns:r="http://schemas.openxmlformats.org/officeDocument/2006/relationships" r:blip="">
              <dgm:adjLst/>
            </dgm:shape>
            <dgm:presOf/>
          </dgm:layoutNode>
        </dgm:layoutNode>
        <dgm:choose name="Name31">
          <dgm:if name="Name32" axis="root ch" ptType="all node" func="cnt" op="equ" val="2">
            <dgm:layoutNode name="overlap">
              <dgm:alg type="sp"/>
              <dgm:shape xmlns:r="http://schemas.openxmlformats.org/officeDocument/2006/relationships" r:blip="">
                <dgm:adjLst/>
              </dgm:shape>
              <dgm:presOf/>
            </dgm:layoutNode>
            <dgm:layoutNode name="chevronComposite2" styleLbl="alignImgPlace1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l" for="ch" forName="chevron2"/>
                <dgm:constr type="t" for="ch" forName="chevron2" refType="h" fact="0.1923"/>
                <dgm:constr type="w" for="ch" forName="chevron2" refType="w"/>
                <dgm:constr type="b" for="ch" forName="chevron2" refType="h"/>
                <dgm:constr type="l" for="ch" forName="spChevron2"/>
                <dgm:constr type="t" for="ch" forName="spChevron2"/>
                <dgm:constr type="w" for="ch" forName="spChevron2" refType="w" fact="0.01"/>
                <dgm:constr type="h" for="ch" forName="spChevron2" refType="h" fact="0.01"/>
              </dgm:constrLst>
              <dgm:layoutNode name="chevron2">
                <dgm:alg type="sp"/>
                <dgm:choose name="Name33">
                  <dgm:if name="Name34" func="var" arg="dir" op="equ" val="norm">
                    <dgm:shape xmlns:r="http://schemas.openxmlformats.org/officeDocument/2006/relationships" type="chevron" r:blip="">
                      <dgm:adjLst>
                        <dgm:adj idx="1" val="0.6231"/>
                      </dgm:adjLst>
                    </dgm:shape>
                  </dgm:if>
                  <dgm:else name="Name35">
                    <dgm:shape xmlns:r="http://schemas.openxmlformats.org/officeDocument/2006/relationships" rot="180" type="chevron" r:blip="">
                      <dgm:adjLst>
                        <dgm:adj idx="1" val="0.6231"/>
                      </dgm:adjLst>
                    </dgm:shape>
                  </dgm:else>
                </dgm:choose>
                <dgm:presOf/>
              </dgm:layoutNode>
              <dgm:layoutNode name="spChevron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</dgm:layoutNode>
          </dgm:if>
          <dgm:else name="Name36"/>
        </dgm:choos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84AA43A-3F76-4A13-9CD6-36134EB429E3}" type="datetimeFigureOut">
              <a:rPr lang="it-IT"/>
              <a:pPr/>
              <a:t>31/05/20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50423A-8BCE-448E-A97B-03A88B2B12C1}" type="slidenum">
              <a:rPr/>
              <a:pPr/>
              <a:t>‹n.›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0513958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F674A4F-2B7A-4ECB-A400-260B2FFC03C1}" type="datetimeFigureOut">
              <a:rPr lang="it-IT"/>
              <a:pPr/>
              <a:t>31/05/20</a:t>
            </a:fld>
            <a:endParaRPr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/>
              <a:t>Click to edit Master text styles</a:t>
            </a:r>
          </a:p>
          <a:p>
            <a:pPr lvl="1"/>
            <a:r>
              <a:rPr/>
              <a:t>Second level</a:t>
            </a:r>
          </a:p>
          <a:p>
            <a:pPr lvl="2"/>
            <a:r>
              <a:rPr/>
              <a:t>Third level</a:t>
            </a:r>
          </a:p>
          <a:p>
            <a:pPr lvl="3"/>
            <a:r>
              <a:rPr/>
              <a:t>Fourth level</a:t>
            </a:r>
          </a:p>
          <a:p>
            <a:pPr lvl="4"/>
            <a:r>
              <a:rPr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1F2A70B-78F2-4DCF-B53B-C990D2FAFB8A}" type="slidenum">
              <a:rPr/>
              <a:pPr/>
              <a:t>‹n.›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4115705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F2A70B-78F2-4DCF-B53B-C990D2FAFB8A}" type="slidenum">
              <a:rPr lang="it-IT" smtClean="0"/>
              <a:pPr/>
              <a:t>9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4678177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F2A70B-78F2-4DCF-B53B-C990D2FAFB8A}" type="slidenum">
              <a:rPr lang="it-IT" smtClean="0"/>
              <a:pPr/>
              <a:t>11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3986822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F2A70B-78F2-4DCF-B53B-C990D2FAFB8A}" type="slidenum">
              <a:rPr lang="it-IT" smtClean="0"/>
              <a:pPr/>
              <a:t>12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3982719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F2A70B-78F2-4DCF-B53B-C990D2FAFB8A}" type="slidenum">
              <a:rPr lang="it-IT" smtClean="0"/>
              <a:pPr/>
              <a:t>15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368338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 dirty="0" smtClean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F2A70B-78F2-4DCF-B53B-C990D2FAFB8A}" type="slidenum">
              <a:rPr lang="it-IT" smtClean="0"/>
              <a:pPr/>
              <a:t>16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368338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F2A70B-78F2-4DCF-B53B-C990D2FAFB8A}" type="slidenum">
              <a:rPr lang="it-IT" smtClean="0"/>
              <a:pPr/>
              <a:t>17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368338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F2A70B-78F2-4DCF-B53B-C990D2FAFB8A}" type="slidenum">
              <a:rPr lang="it-IT" smtClean="0"/>
              <a:pPr/>
              <a:t>18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9633139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F2A70B-78F2-4DCF-B53B-C990D2FAFB8A}" type="slidenum">
              <a:rPr lang="it-IT" smtClean="0"/>
              <a:pPr/>
              <a:t>19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486279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3-HD-BTM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88825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243" y="1803405"/>
            <a:ext cx="9446339" cy="1825096"/>
          </a:xfrm>
        </p:spPr>
        <p:txBody>
          <a:bodyPr anchor="b">
            <a:normAutofit/>
          </a:bodyPr>
          <a:lstStyle>
            <a:lvl1pPr algn="l">
              <a:defRPr sz="5998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243" y="3632201"/>
            <a:ext cx="9446339" cy="685800"/>
          </a:xfrm>
        </p:spPr>
        <p:txBody>
          <a:bodyPr>
            <a:normAutofit/>
          </a:bodyPr>
          <a:lstStyle>
            <a:lvl1pPr marL="0" indent="0" algn="l">
              <a:buNone/>
              <a:defRPr sz="1999"/>
            </a:lvl1pPr>
            <a:lvl2pPr marL="457063" indent="0" algn="ctr">
              <a:buNone/>
              <a:defRPr sz="1999"/>
            </a:lvl2pPr>
            <a:lvl3pPr marL="914126" indent="0" algn="ctr">
              <a:buNone/>
              <a:defRPr sz="1799"/>
            </a:lvl3pPr>
            <a:lvl4pPr marL="1371189" indent="0" algn="ctr">
              <a:buNone/>
              <a:defRPr sz="1600"/>
            </a:lvl4pPr>
            <a:lvl5pPr marL="1828251" indent="0" algn="ctr">
              <a:buNone/>
              <a:defRPr sz="1600"/>
            </a:lvl5pPr>
            <a:lvl6pPr marL="2285314" indent="0" algn="ctr">
              <a:buNone/>
              <a:defRPr sz="1600"/>
            </a:lvl6pPr>
            <a:lvl7pPr marL="2742377" indent="0" algn="ctr">
              <a:buNone/>
              <a:defRPr sz="1600"/>
            </a:lvl7pPr>
            <a:lvl8pPr marL="3199440" indent="0" algn="ctr">
              <a:buNone/>
              <a:defRPr sz="1600"/>
            </a:lvl8pPr>
            <a:lvl9pPr marL="3656503" indent="0" algn="ctr">
              <a:buNone/>
              <a:defRPr sz="1600"/>
            </a:lvl9pPr>
          </a:lstStyle>
          <a:p>
            <a:r>
              <a:rPr lang="it-IT" smtClean="0"/>
              <a:t>Fare clic per modificare lo stile del sottotitolo dello schema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07501" y="4314328"/>
            <a:ext cx="2910082" cy="374642"/>
          </a:xfrm>
        </p:spPr>
        <p:txBody>
          <a:bodyPr/>
          <a:lstStyle/>
          <a:p>
            <a:fld id="{4AAD347D-5ACD-4C99-B74B-A9C85AD731AF}" type="datetimeFigureOut">
              <a:rPr lang="en-US" smtClean="0"/>
              <a:pPr/>
              <a:t>5/31/20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71243" y="4323846"/>
            <a:ext cx="6399133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5096" y="1430867"/>
            <a:ext cx="2742486" cy="365125"/>
          </a:xfrm>
        </p:spPr>
        <p:txBody>
          <a:bodyPr/>
          <a:lstStyle/>
          <a:p>
            <a:fld id="{D57F1E4F-1CFF-5643-939E-02111984F565}" type="slidenum">
              <a:rPr lang="en-US" smtClean="0"/>
              <a:pPr/>
              <a:t>‹n.›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01860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magine panoramica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598" y="4697361"/>
            <a:ext cx="10819216" cy="819355"/>
          </a:xfrm>
        </p:spPr>
        <p:txBody>
          <a:bodyPr anchor="b"/>
          <a:lstStyle>
            <a:lvl1pPr algn="l">
              <a:defRPr sz="3199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1549" y="941440"/>
            <a:ext cx="10819022" cy="3478161"/>
          </a:xfrm>
        </p:spPr>
        <p:txBody>
          <a:bodyPr anchor="t"/>
          <a:lstStyle>
            <a:lvl1pPr marL="0" indent="0">
              <a:buNone/>
              <a:defRPr sz="3199"/>
            </a:lvl1pPr>
            <a:lvl2pPr marL="457063" indent="0">
              <a:buNone/>
              <a:defRPr sz="2799"/>
            </a:lvl2pPr>
            <a:lvl3pPr marL="914126" indent="0">
              <a:buNone/>
              <a:defRPr sz="2399"/>
            </a:lvl3pPr>
            <a:lvl4pPr marL="1371189" indent="0">
              <a:buNone/>
              <a:defRPr sz="1999"/>
            </a:lvl4pPr>
            <a:lvl5pPr marL="1828251" indent="0">
              <a:buNone/>
              <a:defRPr sz="1999"/>
            </a:lvl5pPr>
            <a:lvl6pPr marL="2285314" indent="0">
              <a:buNone/>
              <a:defRPr sz="1999"/>
            </a:lvl6pPr>
            <a:lvl7pPr marL="2742377" indent="0">
              <a:buNone/>
              <a:defRPr sz="1999"/>
            </a:lvl7pPr>
            <a:lvl8pPr marL="3199440" indent="0">
              <a:buNone/>
              <a:defRPr sz="1999"/>
            </a:lvl8pPr>
            <a:lvl9pPr marL="3656503" indent="0">
              <a:buNone/>
              <a:defRPr sz="1999"/>
            </a:lvl9pPr>
          </a:lstStyle>
          <a:p>
            <a:r>
              <a:rPr lang="it-IT" smtClean="0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622" y="5516716"/>
            <a:ext cx="10817582" cy="701969"/>
          </a:xfrm>
        </p:spPr>
        <p:txBody>
          <a:bodyPr/>
          <a:lstStyle>
            <a:lvl1pPr marL="0" indent="0" algn="l">
              <a:buNone/>
              <a:defRPr sz="16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E8FB1-0A7A-443E-AAF7-31D4FA1AA312}" type="datetimeFigureOut">
              <a:rPr lang="it-IT" smtClean="0"/>
              <a:pPr/>
              <a:t>31/05/20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A54BD-C84D-46CE-8B72-31BFB26ABA43}" type="slidenum">
              <a:rPr lang="it-IT" smtClean="0"/>
              <a:pPr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7952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olo e sotto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3-HD-BTM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88825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622" y="753533"/>
            <a:ext cx="10817582" cy="2802467"/>
          </a:xfrm>
        </p:spPr>
        <p:txBody>
          <a:bodyPr anchor="ctr"/>
          <a:lstStyle>
            <a:lvl1pPr algn="l">
              <a:defRPr sz="3199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200" y="3649134"/>
            <a:ext cx="10127878" cy="99906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2417" y="381001"/>
            <a:ext cx="2910082" cy="365125"/>
          </a:xfrm>
        </p:spPr>
        <p:txBody>
          <a:bodyPr/>
          <a:lstStyle>
            <a:lvl1pPr algn="r">
              <a:defRPr/>
            </a:lvl1pPr>
          </a:lstStyle>
          <a:p>
            <a:fld id="{9AFE8FB1-0A7A-443E-AAF7-31D4FA1AA312}" type="datetimeFigureOut">
              <a:rPr lang="it-IT" smtClean="0"/>
              <a:pPr/>
              <a:t>31/05/20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622" y="379942"/>
            <a:ext cx="6989671" cy="365125"/>
          </a:xfrm>
        </p:spPr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59623" y="381001"/>
            <a:ext cx="643580" cy="365125"/>
          </a:xfrm>
        </p:spPr>
        <p:txBody>
          <a:bodyPr/>
          <a:lstStyle/>
          <a:p>
            <a:fld id="{25BA54BD-C84D-46CE-8B72-31BFB26ABA43}" type="slidenum">
              <a:rPr lang="it-IT" smtClean="0"/>
              <a:pPr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964903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itazio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3-HD-BTM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88825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201" y="753534"/>
            <a:ext cx="10148889" cy="2604495"/>
          </a:xfrm>
        </p:spPr>
        <p:txBody>
          <a:bodyPr anchor="ctr"/>
          <a:lstStyle>
            <a:lvl1pPr algn="l">
              <a:defRPr sz="3199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303525" y="3365557"/>
            <a:ext cx="9590238" cy="4444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201" y="3959863"/>
            <a:ext cx="10148889" cy="679871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2417" y="381001"/>
            <a:ext cx="2910082" cy="365125"/>
          </a:xfrm>
        </p:spPr>
        <p:txBody>
          <a:bodyPr/>
          <a:lstStyle>
            <a:lvl1pPr algn="r">
              <a:defRPr/>
            </a:lvl1pPr>
          </a:lstStyle>
          <a:p>
            <a:fld id="{9AFE8FB1-0A7A-443E-AAF7-31D4FA1AA312}" type="datetimeFigureOut">
              <a:rPr lang="it-IT" smtClean="0"/>
              <a:pPr/>
              <a:t>31/05/20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622" y="379942"/>
            <a:ext cx="6989671" cy="365125"/>
          </a:xfrm>
        </p:spPr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59623" y="381001"/>
            <a:ext cx="643580" cy="365125"/>
          </a:xfrm>
        </p:spPr>
        <p:txBody>
          <a:bodyPr/>
          <a:lstStyle/>
          <a:p>
            <a:fld id="{25BA54BD-C84D-46CE-8B72-31BFB26ABA43}" type="slidenum">
              <a:rPr lang="it-IT" smtClean="0"/>
              <a:pPr/>
              <a:t>‹n.›</a:t>
            </a:fld>
            <a:endParaRPr lang="it-IT"/>
          </a:p>
        </p:txBody>
      </p:sp>
      <p:sp>
        <p:nvSpPr>
          <p:cNvPr id="9" name="TextBox 8"/>
          <p:cNvSpPr txBox="1"/>
          <p:nvPr/>
        </p:nvSpPr>
        <p:spPr>
          <a:xfrm>
            <a:off x="476126" y="933450"/>
            <a:ext cx="609441" cy="584776"/>
          </a:xfrm>
          <a:prstGeom prst="rect">
            <a:avLst/>
          </a:prstGeom>
        </p:spPr>
        <p:txBody>
          <a:bodyPr vert="horz" lIns="91416" tIns="45708" rIns="91416" bIns="45708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7998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981370" y="2701290"/>
            <a:ext cx="609441" cy="584776"/>
          </a:xfrm>
          <a:prstGeom prst="rect">
            <a:avLst/>
          </a:prstGeom>
        </p:spPr>
        <p:txBody>
          <a:bodyPr vert="horz" lIns="91416" tIns="45708" rIns="91416" bIns="45708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7998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4202940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cheda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3-HD-BTM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88825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228" y="1124702"/>
            <a:ext cx="10143544" cy="2511835"/>
          </a:xfrm>
        </p:spPr>
        <p:txBody>
          <a:bodyPr anchor="b"/>
          <a:lstStyle>
            <a:lvl1pPr algn="l">
              <a:defRPr sz="3199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200" y="3648316"/>
            <a:ext cx="10142012" cy="99988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2417" y="378884"/>
            <a:ext cx="2910082" cy="365125"/>
          </a:xfrm>
        </p:spPr>
        <p:txBody>
          <a:bodyPr/>
          <a:lstStyle>
            <a:lvl1pPr algn="r">
              <a:defRPr/>
            </a:lvl1pPr>
          </a:lstStyle>
          <a:p>
            <a:fld id="{9AFE8FB1-0A7A-443E-AAF7-31D4FA1AA312}" type="datetimeFigureOut">
              <a:rPr lang="it-IT" smtClean="0"/>
              <a:pPr/>
              <a:t>31/05/20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622" y="378884"/>
            <a:ext cx="6989671" cy="365125"/>
          </a:xfrm>
        </p:spPr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59623" y="381001"/>
            <a:ext cx="643580" cy="365125"/>
          </a:xfrm>
        </p:spPr>
        <p:txBody>
          <a:bodyPr/>
          <a:lstStyle/>
          <a:p>
            <a:fld id="{25BA54BD-C84D-46CE-8B72-31BFB26ABA43}" type="slidenum">
              <a:rPr lang="it-IT" smtClean="0"/>
              <a:pPr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595391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on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894846" y="762000"/>
            <a:ext cx="8608357" cy="1303867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621" y="2202080"/>
            <a:ext cx="3455532" cy="617320"/>
          </a:xfrm>
        </p:spPr>
        <p:txBody>
          <a:bodyPr anchor="b">
            <a:noAutofit/>
          </a:bodyPr>
          <a:lstStyle>
            <a:lvl1pPr marL="0" indent="0">
              <a:buNone/>
              <a:defRPr sz="2399" b="0">
                <a:solidFill>
                  <a:schemeClr val="tx1"/>
                </a:solidFill>
              </a:defRPr>
            </a:lvl1pPr>
            <a:lvl2pPr marL="457063" indent="0">
              <a:buNone/>
              <a:defRPr sz="1999" b="1"/>
            </a:lvl2pPr>
            <a:lvl3pPr marL="914126" indent="0">
              <a:buNone/>
              <a:defRPr sz="1799" b="1"/>
            </a:lvl3pPr>
            <a:lvl4pPr marL="1371189" indent="0">
              <a:buNone/>
              <a:defRPr sz="1600" b="1"/>
            </a:lvl4pPr>
            <a:lvl5pPr marL="1828251" indent="0">
              <a:buNone/>
              <a:defRPr sz="1600" b="1"/>
            </a:lvl5pPr>
            <a:lvl6pPr marL="2285314" indent="0">
              <a:buNone/>
              <a:defRPr sz="1600" b="1"/>
            </a:lvl6pPr>
            <a:lvl7pPr marL="2742377" indent="0">
              <a:buNone/>
              <a:defRPr sz="1600" b="1"/>
            </a:lvl7pPr>
            <a:lvl8pPr marL="3199440" indent="0">
              <a:buNone/>
              <a:defRPr sz="1600" b="1"/>
            </a:lvl8pPr>
            <a:lvl9pPr marL="3656503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620" y="2904565"/>
            <a:ext cx="34555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200"/>
            </a:lvl2pPr>
            <a:lvl3pPr marL="914126" indent="0">
              <a:buNone/>
              <a:defRPr sz="1000"/>
            </a:lvl3pPr>
            <a:lvl4pPr marL="1371189" indent="0">
              <a:buNone/>
              <a:defRPr sz="900"/>
            </a:lvl4pPr>
            <a:lvl5pPr marL="1828251" indent="0">
              <a:buNone/>
              <a:defRPr sz="900"/>
            </a:lvl5pPr>
            <a:lvl6pPr marL="2285314" indent="0">
              <a:buNone/>
              <a:defRPr sz="900"/>
            </a:lvl6pPr>
            <a:lvl7pPr marL="2742377" indent="0">
              <a:buNone/>
              <a:defRPr sz="900"/>
            </a:lvl7pPr>
            <a:lvl8pPr marL="3199440" indent="0">
              <a:buNone/>
              <a:defRPr sz="900"/>
            </a:lvl8pPr>
            <a:lvl9pPr marL="3656503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67662" y="2201333"/>
            <a:ext cx="3455532" cy="626534"/>
          </a:xfrm>
        </p:spPr>
        <p:txBody>
          <a:bodyPr anchor="b">
            <a:noAutofit/>
          </a:bodyPr>
          <a:lstStyle>
            <a:lvl1pPr marL="0" indent="0">
              <a:buNone/>
              <a:defRPr sz="2399" b="0">
                <a:solidFill>
                  <a:schemeClr val="tx1"/>
                </a:solidFill>
              </a:defRPr>
            </a:lvl1pPr>
            <a:lvl2pPr marL="457063" indent="0">
              <a:buNone/>
              <a:defRPr sz="1999" b="1"/>
            </a:lvl2pPr>
            <a:lvl3pPr marL="914126" indent="0">
              <a:buNone/>
              <a:defRPr sz="1799" b="1"/>
            </a:lvl3pPr>
            <a:lvl4pPr marL="1371189" indent="0">
              <a:buNone/>
              <a:defRPr sz="1600" b="1"/>
            </a:lvl4pPr>
            <a:lvl5pPr marL="1828251" indent="0">
              <a:buNone/>
              <a:defRPr sz="1600" b="1"/>
            </a:lvl5pPr>
            <a:lvl6pPr marL="2285314" indent="0">
              <a:buNone/>
              <a:defRPr sz="1600" b="1"/>
            </a:lvl6pPr>
            <a:lvl7pPr marL="2742377" indent="0">
              <a:buNone/>
              <a:defRPr sz="1600" b="1"/>
            </a:lvl7pPr>
            <a:lvl8pPr marL="3199440" indent="0">
              <a:buNone/>
              <a:defRPr sz="1600" b="1"/>
            </a:lvl8pPr>
            <a:lvl9pPr marL="3656503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365721" y="2904067"/>
            <a:ext cx="3455532" cy="331461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200"/>
            </a:lvl2pPr>
            <a:lvl3pPr marL="914126" indent="0">
              <a:buNone/>
              <a:defRPr sz="1000"/>
            </a:lvl3pPr>
            <a:lvl4pPr marL="1371189" indent="0">
              <a:buNone/>
              <a:defRPr sz="900"/>
            </a:lvl4pPr>
            <a:lvl5pPr marL="1828251" indent="0">
              <a:buNone/>
              <a:defRPr sz="900"/>
            </a:lvl5pPr>
            <a:lvl6pPr marL="2285314" indent="0">
              <a:buNone/>
              <a:defRPr sz="900"/>
            </a:lvl6pPr>
            <a:lvl7pPr marL="2742377" indent="0">
              <a:buNone/>
              <a:defRPr sz="900"/>
            </a:lvl7pPr>
            <a:lvl8pPr marL="3199440" indent="0">
              <a:buNone/>
              <a:defRPr sz="900"/>
            </a:lvl8pPr>
            <a:lvl9pPr marL="3656503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49703" y="2192866"/>
            <a:ext cx="3455532" cy="626534"/>
          </a:xfrm>
        </p:spPr>
        <p:txBody>
          <a:bodyPr anchor="b">
            <a:noAutofit/>
          </a:bodyPr>
          <a:lstStyle>
            <a:lvl1pPr marL="0" indent="0">
              <a:buNone/>
              <a:defRPr sz="2399" b="0">
                <a:solidFill>
                  <a:schemeClr val="tx1"/>
                </a:solidFill>
              </a:defRPr>
            </a:lvl1pPr>
            <a:lvl2pPr marL="457063" indent="0">
              <a:buNone/>
              <a:defRPr sz="1999" b="1"/>
            </a:lvl2pPr>
            <a:lvl3pPr marL="914126" indent="0">
              <a:buNone/>
              <a:defRPr sz="1799" b="1"/>
            </a:lvl3pPr>
            <a:lvl4pPr marL="1371189" indent="0">
              <a:buNone/>
              <a:defRPr sz="1600" b="1"/>
            </a:lvl4pPr>
            <a:lvl5pPr marL="1828251" indent="0">
              <a:buNone/>
              <a:defRPr sz="1600" b="1"/>
            </a:lvl5pPr>
            <a:lvl6pPr marL="2285314" indent="0">
              <a:buNone/>
              <a:defRPr sz="1600" b="1"/>
            </a:lvl6pPr>
            <a:lvl7pPr marL="2742377" indent="0">
              <a:buNone/>
              <a:defRPr sz="1600" b="1"/>
            </a:lvl7pPr>
            <a:lvl8pPr marL="3199440" indent="0">
              <a:buNone/>
              <a:defRPr sz="1600" b="1"/>
            </a:lvl8pPr>
            <a:lvl9pPr marL="3656503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8049704" y="2904565"/>
            <a:ext cx="34555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200"/>
            </a:lvl2pPr>
            <a:lvl3pPr marL="914126" indent="0">
              <a:buNone/>
              <a:defRPr sz="1000"/>
            </a:lvl3pPr>
            <a:lvl4pPr marL="1371189" indent="0">
              <a:buNone/>
              <a:defRPr sz="900"/>
            </a:lvl4pPr>
            <a:lvl5pPr marL="1828251" indent="0">
              <a:buNone/>
              <a:defRPr sz="900"/>
            </a:lvl5pPr>
            <a:lvl6pPr marL="2285314" indent="0">
              <a:buNone/>
              <a:defRPr sz="900"/>
            </a:lvl6pPr>
            <a:lvl7pPr marL="2742377" indent="0">
              <a:buNone/>
              <a:defRPr sz="900"/>
            </a:lvl7pPr>
            <a:lvl8pPr marL="3199440" indent="0">
              <a:buNone/>
              <a:defRPr sz="900"/>
            </a:lvl8pPr>
            <a:lvl9pPr marL="3656503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E8FB1-0A7A-443E-AAF7-31D4FA1AA312}" type="datetimeFigureOut">
              <a:rPr lang="it-IT" smtClean="0"/>
              <a:pPr/>
              <a:t>31/05/20</a:t>
            </a:fld>
            <a:endParaRPr lang="it-I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A54BD-C84D-46CE-8B72-31BFB26ABA43}" type="slidenum">
              <a:rPr lang="it-IT" smtClean="0"/>
              <a:pPr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30561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onne immag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2894846" y="762000"/>
            <a:ext cx="8608357" cy="1295400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8439" y="4191001"/>
            <a:ext cx="3450683" cy="682765"/>
          </a:xfrm>
        </p:spPr>
        <p:txBody>
          <a:bodyPr anchor="b">
            <a:noAutofit/>
          </a:bodyPr>
          <a:lstStyle>
            <a:lvl1pPr marL="0" indent="0">
              <a:buNone/>
              <a:defRPr sz="2399" b="0">
                <a:solidFill>
                  <a:schemeClr val="tx1"/>
                </a:solidFill>
              </a:defRPr>
            </a:lvl1pPr>
            <a:lvl2pPr marL="457063" indent="0">
              <a:buNone/>
              <a:defRPr sz="1999" b="1"/>
            </a:lvl2pPr>
            <a:lvl3pPr marL="914126" indent="0">
              <a:buNone/>
              <a:defRPr sz="1799" b="1"/>
            </a:lvl3pPr>
            <a:lvl4pPr marL="1371189" indent="0">
              <a:buNone/>
              <a:defRPr sz="1600" b="1"/>
            </a:lvl4pPr>
            <a:lvl5pPr marL="1828251" indent="0">
              <a:buNone/>
              <a:defRPr sz="1600" b="1"/>
            </a:lvl5pPr>
            <a:lvl6pPr marL="2285314" indent="0">
              <a:buNone/>
              <a:defRPr sz="1600" b="1"/>
            </a:lvl6pPr>
            <a:lvl7pPr marL="2742377" indent="0">
              <a:buNone/>
              <a:defRPr sz="1600" b="1"/>
            </a:lvl7pPr>
            <a:lvl8pPr marL="3199440" indent="0">
              <a:buNone/>
              <a:defRPr sz="1600" b="1"/>
            </a:lvl8pPr>
            <a:lvl9pPr marL="3656503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8439" y="2362200"/>
            <a:ext cx="3450683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063" indent="0">
              <a:buNone/>
              <a:defRPr sz="1600"/>
            </a:lvl2pPr>
            <a:lvl3pPr marL="914126" indent="0">
              <a:buNone/>
              <a:defRPr sz="1600"/>
            </a:lvl3pPr>
            <a:lvl4pPr marL="1371189" indent="0">
              <a:buNone/>
              <a:defRPr sz="1600"/>
            </a:lvl4pPr>
            <a:lvl5pPr marL="1828251" indent="0">
              <a:buNone/>
              <a:defRPr sz="1600"/>
            </a:lvl5pPr>
            <a:lvl6pPr marL="2285314" indent="0">
              <a:buNone/>
              <a:defRPr sz="1600"/>
            </a:lvl6pPr>
            <a:lvl7pPr marL="2742377" indent="0">
              <a:buNone/>
              <a:defRPr sz="1600"/>
            </a:lvl7pPr>
            <a:lvl8pPr marL="3199440" indent="0">
              <a:buNone/>
              <a:defRPr sz="1600"/>
            </a:lvl8pPr>
            <a:lvl9pPr marL="3656503" indent="0">
              <a:buNone/>
              <a:defRPr sz="1600"/>
            </a:lvl9pPr>
          </a:lstStyle>
          <a:p>
            <a:r>
              <a:rPr lang="it-IT" smtClean="0"/>
              <a:t>Fare clic sull'icona per inserire un'immagine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8439" y="4873765"/>
            <a:ext cx="3450683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200"/>
            </a:lvl2pPr>
            <a:lvl3pPr marL="914126" indent="0">
              <a:buNone/>
              <a:defRPr sz="1000"/>
            </a:lvl3pPr>
            <a:lvl4pPr marL="1371189" indent="0">
              <a:buNone/>
              <a:defRPr sz="900"/>
            </a:lvl4pPr>
            <a:lvl5pPr marL="1828251" indent="0">
              <a:buNone/>
              <a:defRPr sz="900"/>
            </a:lvl5pPr>
            <a:lvl6pPr marL="2285314" indent="0">
              <a:buNone/>
              <a:defRPr sz="900"/>
            </a:lvl6pPr>
            <a:lvl7pPr marL="2742377" indent="0">
              <a:buNone/>
              <a:defRPr sz="900"/>
            </a:lvl7pPr>
            <a:lvl8pPr marL="3199440" indent="0">
              <a:buNone/>
              <a:defRPr sz="900"/>
            </a:lvl8pPr>
            <a:lvl9pPr marL="3656503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73124" y="4191001"/>
            <a:ext cx="3448037" cy="682765"/>
          </a:xfrm>
        </p:spPr>
        <p:txBody>
          <a:bodyPr anchor="b">
            <a:noAutofit/>
          </a:bodyPr>
          <a:lstStyle>
            <a:lvl1pPr marL="0" indent="0">
              <a:buNone/>
              <a:defRPr sz="2399" b="0">
                <a:solidFill>
                  <a:schemeClr val="tx1"/>
                </a:solidFill>
              </a:defRPr>
            </a:lvl1pPr>
            <a:lvl2pPr marL="457063" indent="0">
              <a:buNone/>
              <a:defRPr sz="1999" b="1"/>
            </a:lvl2pPr>
            <a:lvl3pPr marL="914126" indent="0">
              <a:buNone/>
              <a:defRPr sz="1799" b="1"/>
            </a:lvl3pPr>
            <a:lvl4pPr marL="1371189" indent="0">
              <a:buNone/>
              <a:defRPr sz="1600" b="1"/>
            </a:lvl4pPr>
            <a:lvl5pPr marL="1828251" indent="0">
              <a:buNone/>
              <a:defRPr sz="1600" b="1"/>
            </a:lvl5pPr>
            <a:lvl6pPr marL="2285314" indent="0">
              <a:buNone/>
              <a:defRPr sz="1600" b="1"/>
            </a:lvl6pPr>
            <a:lvl7pPr marL="2742377" indent="0">
              <a:buNone/>
              <a:defRPr sz="1600" b="1"/>
            </a:lvl7pPr>
            <a:lvl8pPr marL="3199440" indent="0">
              <a:buNone/>
              <a:defRPr sz="1600" b="1"/>
            </a:lvl8pPr>
            <a:lvl9pPr marL="3656503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373124" y="2362200"/>
            <a:ext cx="3448038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063" indent="0">
              <a:buNone/>
              <a:defRPr sz="1600"/>
            </a:lvl2pPr>
            <a:lvl3pPr marL="914126" indent="0">
              <a:buNone/>
              <a:defRPr sz="1600"/>
            </a:lvl3pPr>
            <a:lvl4pPr marL="1371189" indent="0">
              <a:buNone/>
              <a:defRPr sz="1600"/>
            </a:lvl4pPr>
            <a:lvl5pPr marL="1828251" indent="0">
              <a:buNone/>
              <a:defRPr sz="1600"/>
            </a:lvl5pPr>
            <a:lvl6pPr marL="2285314" indent="0">
              <a:buNone/>
              <a:defRPr sz="1600"/>
            </a:lvl6pPr>
            <a:lvl7pPr marL="2742377" indent="0">
              <a:buNone/>
              <a:defRPr sz="1600"/>
            </a:lvl7pPr>
            <a:lvl8pPr marL="3199440" indent="0">
              <a:buNone/>
              <a:defRPr sz="1600"/>
            </a:lvl8pPr>
            <a:lvl9pPr marL="3656503" indent="0">
              <a:buNone/>
              <a:defRPr sz="1600"/>
            </a:lvl9pPr>
          </a:lstStyle>
          <a:p>
            <a:r>
              <a:rPr lang="it-IT" smtClean="0"/>
              <a:t>Fare clic sull'icona per inserire un'immagine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373125" y="4873764"/>
            <a:ext cx="3448037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200"/>
            </a:lvl2pPr>
            <a:lvl3pPr marL="914126" indent="0">
              <a:buNone/>
              <a:defRPr sz="1000"/>
            </a:lvl3pPr>
            <a:lvl4pPr marL="1371189" indent="0">
              <a:buNone/>
              <a:defRPr sz="900"/>
            </a:lvl4pPr>
            <a:lvl5pPr marL="1828251" indent="0">
              <a:buNone/>
              <a:defRPr sz="900"/>
            </a:lvl5pPr>
            <a:lvl6pPr marL="2285314" indent="0">
              <a:buNone/>
              <a:defRPr sz="900"/>
            </a:lvl6pPr>
            <a:lvl7pPr marL="2742377" indent="0">
              <a:buNone/>
              <a:defRPr sz="900"/>
            </a:lvl7pPr>
            <a:lvl8pPr marL="3199440" indent="0">
              <a:buNone/>
              <a:defRPr sz="900"/>
            </a:lvl8pPr>
            <a:lvl9pPr marL="3656503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47635" y="4191001"/>
            <a:ext cx="3455569" cy="682765"/>
          </a:xfrm>
        </p:spPr>
        <p:txBody>
          <a:bodyPr anchor="b">
            <a:noAutofit/>
          </a:bodyPr>
          <a:lstStyle>
            <a:lvl1pPr marL="0" indent="0">
              <a:buNone/>
              <a:defRPr sz="2399" b="0">
                <a:solidFill>
                  <a:schemeClr val="tx1"/>
                </a:solidFill>
              </a:defRPr>
            </a:lvl1pPr>
            <a:lvl2pPr marL="457063" indent="0">
              <a:buNone/>
              <a:defRPr sz="1999" b="1"/>
            </a:lvl2pPr>
            <a:lvl3pPr marL="914126" indent="0">
              <a:buNone/>
              <a:defRPr sz="1799" b="1"/>
            </a:lvl3pPr>
            <a:lvl4pPr marL="1371189" indent="0">
              <a:buNone/>
              <a:defRPr sz="1600" b="1"/>
            </a:lvl4pPr>
            <a:lvl5pPr marL="1828251" indent="0">
              <a:buNone/>
              <a:defRPr sz="1600" b="1"/>
            </a:lvl5pPr>
            <a:lvl6pPr marL="2285314" indent="0">
              <a:buNone/>
              <a:defRPr sz="1600" b="1"/>
            </a:lvl6pPr>
            <a:lvl7pPr marL="2742377" indent="0">
              <a:buNone/>
              <a:defRPr sz="1600" b="1"/>
            </a:lvl7pPr>
            <a:lvl8pPr marL="3199440" indent="0">
              <a:buNone/>
              <a:defRPr sz="1600" b="1"/>
            </a:lvl8pPr>
            <a:lvl9pPr marL="3656503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47759" y="2362200"/>
            <a:ext cx="3446980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063" indent="0">
              <a:buNone/>
              <a:defRPr sz="1600"/>
            </a:lvl2pPr>
            <a:lvl3pPr marL="914126" indent="0">
              <a:buNone/>
              <a:defRPr sz="1600"/>
            </a:lvl3pPr>
            <a:lvl4pPr marL="1371189" indent="0">
              <a:buNone/>
              <a:defRPr sz="1600"/>
            </a:lvl4pPr>
            <a:lvl5pPr marL="1828251" indent="0">
              <a:buNone/>
              <a:defRPr sz="1600"/>
            </a:lvl5pPr>
            <a:lvl6pPr marL="2285314" indent="0">
              <a:buNone/>
              <a:defRPr sz="1600"/>
            </a:lvl6pPr>
            <a:lvl7pPr marL="2742377" indent="0">
              <a:buNone/>
              <a:defRPr sz="1600"/>
            </a:lvl7pPr>
            <a:lvl8pPr marL="3199440" indent="0">
              <a:buNone/>
              <a:defRPr sz="1600"/>
            </a:lvl8pPr>
            <a:lvl9pPr marL="3656503" indent="0">
              <a:buNone/>
              <a:defRPr sz="1600"/>
            </a:lvl9pPr>
          </a:lstStyle>
          <a:p>
            <a:r>
              <a:rPr lang="it-IT" smtClean="0"/>
              <a:t>Fare clic sull'icona per inserire un'immagine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8047635" y="4873762"/>
            <a:ext cx="3451546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200"/>
            </a:lvl2pPr>
            <a:lvl3pPr marL="914126" indent="0">
              <a:buNone/>
              <a:defRPr sz="1000"/>
            </a:lvl3pPr>
            <a:lvl4pPr marL="1371189" indent="0">
              <a:buNone/>
              <a:defRPr sz="900"/>
            </a:lvl4pPr>
            <a:lvl5pPr marL="1828251" indent="0">
              <a:buNone/>
              <a:defRPr sz="900"/>
            </a:lvl5pPr>
            <a:lvl6pPr marL="2285314" indent="0">
              <a:buNone/>
              <a:defRPr sz="900"/>
            </a:lvl6pPr>
            <a:lvl7pPr marL="2742377" indent="0">
              <a:buNone/>
              <a:defRPr sz="900"/>
            </a:lvl7pPr>
            <a:lvl8pPr marL="3199440" indent="0">
              <a:buNone/>
              <a:defRPr sz="900"/>
            </a:lvl8pPr>
            <a:lvl9pPr marL="3656503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E8FB1-0A7A-443E-AAF7-31D4FA1AA312}" type="datetimeFigureOut">
              <a:rPr lang="it-IT" smtClean="0"/>
              <a:pPr/>
              <a:t>31/05/20</a:t>
            </a:fld>
            <a:endParaRPr lang="it-I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A54BD-C84D-46CE-8B72-31BFB26ABA43}" type="slidenum">
              <a:rPr lang="it-IT" smtClean="0"/>
              <a:pPr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760845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622" y="2194560"/>
            <a:ext cx="10817582" cy="40241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E8FB1-0A7A-443E-AAF7-31D4FA1AA312}" type="datetimeFigureOut">
              <a:rPr lang="it-IT" smtClean="0"/>
              <a:pPr/>
              <a:t>31/05/20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A54BD-C84D-46CE-8B72-31BFB26ABA43}" type="slidenum">
              <a:rPr lang="it-IT" smtClean="0"/>
              <a:pPr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2185297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3-HD-BTM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88825" cy="248285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46339" y="745067"/>
            <a:ext cx="2056864" cy="3903133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24200" y="745068"/>
            <a:ext cx="8202064" cy="3903133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2417" y="379942"/>
            <a:ext cx="2910082" cy="365125"/>
          </a:xfrm>
        </p:spPr>
        <p:txBody>
          <a:bodyPr/>
          <a:lstStyle>
            <a:lvl1pPr algn="r">
              <a:defRPr/>
            </a:lvl1pPr>
          </a:lstStyle>
          <a:p>
            <a:fld id="{9AFE8FB1-0A7A-443E-AAF7-31D4FA1AA312}" type="datetimeFigureOut">
              <a:rPr lang="it-IT" smtClean="0"/>
              <a:pPr/>
              <a:t>31/05/20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622" y="381001"/>
            <a:ext cx="6989671" cy="365125"/>
          </a:xfrm>
        </p:spPr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59623" y="381001"/>
            <a:ext cx="643580" cy="365125"/>
          </a:xfrm>
        </p:spPr>
        <p:txBody>
          <a:bodyPr/>
          <a:lstStyle/>
          <a:p>
            <a:fld id="{25BA54BD-C84D-46CE-8B72-31BFB26ABA43}" type="slidenum">
              <a:rPr lang="it-IT" smtClean="0"/>
              <a:pPr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689721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E8FB1-0A7A-443E-AAF7-31D4FA1AA312}" type="datetimeFigureOut">
              <a:rPr lang="it-IT" smtClean="0"/>
              <a:pPr/>
              <a:t>31/05/20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A54BD-C84D-46CE-8B72-31BFB26ABA43}" type="slidenum">
              <a:rPr lang="it-IT" smtClean="0"/>
              <a:pPr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08071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3-HD-BTM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88825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622" y="753534"/>
            <a:ext cx="10817581" cy="2801935"/>
          </a:xfrm>
        </p:spPr>
        <p:txBody>
          <a:bodyPr anchor="b">
            <a:normAutofit/>
          </a:bodyPr>
          <a:lstStyle>
            <a:lvl1pPr algn="r">
              <a:defRPr sz="3999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200" y="3641726"/>
            <a:ext cx="10487468" cy="955675"/>
          </a:xfrm>
        </p:spPr>
        <p:txBody>
          <a:bodyPr>
            <a:normAutofit/>
          </a:bodyPr>
          <a:lstStyle>
            <a:lvl1pPr marL="0" indent="0" algn="r">
              <a:buNone/>
              <a:defRPr sz="2199">
                <a:solidFill>
                  <a:schemeClr val="tx1">
                    <a:tint val="75000"/>
                  </a:schemeClr>
                </a:solidFill>
              </a:defRPr>
            </a:lvl1pPr>
            <a:lvl2pPr marL="457063" indent="0">
              <a:buNone/>
              <a:defRPr sz="1999">
                <a:solidFill>
                  <a:schemeClr val="tx1">
                    <a:tint val="75000"/>
                  </a:schemeClr>
                </a:solidFill>
              </a:defRPr>
            </a:lvl2pPr>
            <a:lvl3pPr marL="914126" indent="0">
              <a:buNone/>
              <a:defRPr sz="1799">
                <a:solidFill>
                  <a:schemeClr val="tx1">
                    <a:tint val="75000"/>
                  </a:schemeClr>
                </a:solidFill>
              </a:defRPr>
            </a:lvl3pPr>
            <a:lvl4pPr marL="137118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25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31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237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19944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650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2417" y="381001"/>
            <a:ext cx="2910082" cy="365125"/>
          </a:xfrm>
        </p:spPr>
        <p:txBody>
          <a:bodyPr/>
          <a:lstStyle>
            <a:lvl1pPr algn="r">
              <a:defRPr/>
            </a:lvl1pPr>
          </a:lstStyle>
          <a:p>
            <a:fld id="{9AFE8FB1-0A7A-443E-AAF7-31D4FA1AA312}" type="datetimeFigureOut">
              <a:rPr lang="it-IT" smtClean="0"/>
              <a:pPr/>
              <a:t>31/05/20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622" y="381002"/>
            <a:ext cx="6989671" cy="364065"/>
          </a:xfrm>
        </p:spPr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59623" y="381001"/>
            <a:ext cx="643580" cy="365125"/>
          </a:xfrm>
        </p:spPr>
        <p:txBody>
          <a:bodyPr/>
          <a:lstStyle/>
          <a:p>
            <a:fld id="{25BA54BD-C84D-46CE-8B72-31BFB26ABA43}" type="slidenum">
              <a:rPr lang="it-IT" smtClean="0"/>
              <a:pPr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303404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621" y="2194560"/>
            <a:ext cx="5332611" cy="4024125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0593" y="2194560"/>
            <a:ext cx="5332611" cy="4024125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E8FB1-0A7A-443E-AAF7-31D4FA1AA312}" type="datetimeFigureOut">
              <a:rPr lang="it-IT" smtClean="0"/>
              <a:pPr/>
              <a:t>31/05/20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A54BD-C84D-46CE-8B72-31BFB26ABA43}" type="slidenum">
              <a:rPr lang="it-IT" smtClean="0"/>
              <a:pPr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522132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4846" y="762000"/>
            <a:ext cx="8608358" cy="1295400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171" y="2183802"/>
            <a:ext cx="5078668" cy="823912"/>
          </a:xfrm>
        </p:spPr>
        <p:txBody>
          <a:bodyPr anchor="b">
            <a:normAutofit/>
          </a:bodyPr>
          <a:lstStyle>
            <a:lvl1pPr marL="0" indent="0">
              <a:buNone/>
              <a:defRPr sz="2799" b="0">
                <a:solidFill>
                  <a:schemeClr val="tx1"/>
                </a:solidFill>
              </a:defRPr>
            </a:lvl1pPr>
            <a:lvl2pPr marL="457063" indent="0">
              <a:buNone/>
              <a:defRPr sz="1999" b="1"/>
            </a:lvl2pPr>
            <a:lvl3pPr marL="914126" indent="0">
              <a:buNone/>
              <a:defRPr sz="1799" b="1"/>
            </a:lvl3pPr>
            <a:lvl4pPr marL="1371189" indent="0">
              <a:buNone/>
              <a:defRPr sz="1600" b="1"/>
            </a:lvl4pPr>
            <a:lvl5pPr marL="1828251" indent="0">
              <a:buNone/>
              <a:defRPr sz="1600" b="1"/>
            </a:lvl5pPr>
            <a:lvl6pPr marL="2285314" indent="0">
              <a:buNone/>
              <a:defRPr sz="1600" b="1"/>
            </a:lvl6pPr>
            <a:lvl7pPr marL="2742377" indent="0">
              <a:buNone/>
              <a:defRPr sz="1600" b="1"/>
            </a:lvl7pPr>
            <a:lvl8pPr marL="3199440" indent="0">
              <a:buNone/>
              <a:defRPr sz="1600" b="1"/>
            </a:lvl8pPr>
            <a:lvl9pPr marL="3656503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622" y="3132667"/>
            <a:ext cx="5310392" cy="3086019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99133" y="2183802"/>
            <a:ext cx="5104070" cy="823912"/>
          </a:xfrm>
        </p:spPr>
        <p:txBody>
          <a:bodyPr anchor="b">
            <a:normAutofit/>
          </a:bodyPr>
          <a:lstStyle>
            <a:lvl1pPr marL="0" indent="0">
              <a:buNone/>
              <a:defRPr sz="2799" b="0">
                <a:solidFill>
                  <a:schemeClr val="tx1"/>
                </a:solidFill>
              </a:defRPr>
            </a:lvl1pPr>
            <a:lvl2pPr marL="457063" indent="0">
              <a:buNone/>
              <a:defRPr sz="1999" b="1"/>
            </a:lvl2pPr>
            <a:lvl3pPr marL="914126" indent="0">
              <a:buNone/>
              <a:defRPr sz="1799" b="1"/>
            </a:lvl3pPr>
            <a:lvl4pPr marL="1371189" indent="0">
              <a:buNone/>
              <a:defRPr sz="1600" b="1"/>
            </a:lvl4pPr>
            <a:lvl5pPr marL="1828251" indent="0">
              <a:buNone/>
              <a:defRPr sz="1600" b="1"/>
            </a:lvl5pPr>
            <a:lvl6pPr marL="2285314" indent="0">
              <a:buNone/>
              <a:defRPr sz="1600" b="1"/>
            </a:lvl6pPr>
            <a:lvl7pPr marL="2742377" indent="0">
              <a:buNone/>
              <a:defRPr sz="1600" b="1"/>
            </a:lvl7pPr>
            <a:lvl8pPr marL="3199440" indent="0">
              <a:buNone/>
              <a:defRPr sz="1600" b="1"/>
            </a:lvl8pPr>
            <a:lvl9pPr marL="3656503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0593" y="3132667"/>
            <a:ext cx="5332611" cy="3086019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E8FB1-0A7A-443E-AAF7-31D4FA1AA312}" type="datetimeFigureOut">
              <a:rPr lang="it-IT" smtClean="0"/>
              <a:pPr/>
              <a:t>31/05/20</a:t>
            </a:fld>
            <a:endParaRPr lang="it-I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A54BD-C84D-46CE-8B72-31BFB26ABA43}" type="slidenum">
              <a:rPr lang="it-IT" smtClean="0"/>
              <a:pPr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419345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E8FB1-0A7A-443E-AAF7-31D4FA1AA312}" type="datetimeFigureOut">
              <a:rPr lang="it-IT" smtClean="0"/>
              <a:pPr/>
              <a:t>31/05/20</a:t>
            </a:fld>
            <a:endParaRPr lang="it-I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A54BD-C84D-46CE-8B72-31BFB26ABA43}" type="slidenum">
              <a:rPr lang="it-IT" smtClean="0"/>
              <a:pPr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526611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E8FB1-0A7A-443E-AAF7-31D4FA1AA312}" type="datetimeFigureOut">
              <a:rPr lang="it-IT" smtClean="0"/>
              <a:pPr/>
              <a:t>31/05/20</a:t>
            </a:fld>
            <a:endParaRPr lang="it-I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A54BD-C84D-46CE-8B72-31BFB26ABA43}" type="slidenum">
              <a:rPr lang="it-IT" smtClean="0"/>
              <a:pPr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593124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622" y="1524000"/>
            <a:ext cx="4113728" cy="1600200"/>
          </a:xfrm>
        </p:spPr>
        <p:txBody>
          <a:bodyPr anchor="b"/>
          <a:lstStyle>
            <a:lvl1pPr algn="l">
              <a:defRPr sz="3199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94281" y="746760"/>
            <a:ext cx="6508923" cy="5471925"/>
          </a:xfrm>
        </p:spPr>
        <p:txBody>
          <a:bodyPr anchor="ctr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622" y="3124200"/>
            <a:ext cx="4113728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E8FB1-0A7A-443E-AAF7-31D4FA1AA312}" type="datetimeFigureOut">
              <a:rPr lang="it-IT" smtClean="0"/>
              <a:pPr/>
              <a:t>31/05/20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A54BD-C84D-46CE-8B72-31BFB26ABA43}" type="slidenum">
              <a:rPr lang="it-IT" smtClean="0"/>
              <a:pPr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789130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621" y="1524000"/>
            <a:ext cx="6871450" cy="1600200"/>
          </a:xfrm>
        </p:spPr>
        <p:txBody>
          <a:bodyPr anchor="b"/>
          <a:lstStyle>
            <a:lvl1pPr algn="l">
              <a:defRPr sz="3199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859191" y="751242"/>
            <a:ext cx="3644013" cy="5467443"/>
          </a:xfrm>
        </p:spPr>
        <p:txBody>
          <a:bodyPr anchor="t"/>
          <a:lstStyle>
            <a:lvl1pPr marL="0" indent="0">
              <a:buNone/>
              <a:defRPr sz="3199"/>
            </a:lvl1pPr>
            <a:lvl2pPr marL="457063" indent="0">
              <a:buNone/>
              <a:defRPr sz="2799"/>
            </a:lvl2pPr>
            <a:lvl3pPr marL="914126" indent="0">
              <a:buNone/>
              <a:defRPr sz="2399"/>
            </a:lvl3pPr>
            <a:lvl4pPr marL="1371189" indent="0">
              <a:buNone/>
              <a:defRPr sz="1999"/>
            </a:lvl4pPr>
            <a:lvl5pPr marL="1828251" indent="0">
              <a:buNone/>
              <a:defRPr sz="1999"/>
            </a:lvl5pPr>
            <a:lvl6pPr marL="2285314" indent="0">
              <a:buNone/>
              <a:defRPr sz="1999"/>
            </a:lvl6pPr>
            <a:lvl7pPr marL="2742377" indent="0">
              <a:buNone/>
              <a:defRPr sz="1999"/>
            </a:lvl7pPr>
            <a:lvl8pPr marL="3199440" indent="0">
              <a:buNone/>
              <a:defRPr sz="1999"/>
            </a:lvl8pPr>
            <a:lvl9pPr marL="3656503" indent="0">
              <a:buNone/>
              <a:defRPr sz="1999"/>
            </a:lvl9pPr>
          </a:lstStyle>
          <a:p>
            <a:r>
              <a:rPr lang="it-IT" smtClean="0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621" y="3124200"/>
            <a:ext cx="687145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E8FB1-0A7A-443E-AAF7-31D4FA1AA312}" type="datetimeFigureOut">
              <a:rPr lang="it-IT" smtClean="0"/>
              <a:pPr/>
              <a:t>31/05/20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A54BD-C84D-46CE-8B72-31BFB26ABA43}" type="slidenum">
              <a:rPr lang="it-IT" smtClean="0"/>
              <a:pPr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255453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theme" Target="../theme/theme1.xml"/><Relationship Id="rId19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3-HD-TOP.png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14414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94846" y="764373"/>
            <a:ext cx="8608358" cy="129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622" y="2194561"/>
            <a:ext cx="10817582" cy="4024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93122" y="6356351"/>
            <a:ext cx="291008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FE8FB1-0A7A-443E-AAF7-31D4FA1AA312}" type="datetimeFigureOut">
              <a:rPr lang="it-IT" smtClean="0"/>
              <a:pPr/>
              <a:t>31/05/20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621" y="6355846"/>
            <a:ext cx="777037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0718" y="381001"/>
            <a:ext cx="274248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BA54BD-C84D-46CE-8B72-31BFB26ABA43}" type="slidenum">
              <a:rPr lang="it-IT" smtClean="0"/>
              <a:pPr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085760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9" r:id="rId1"/>
    <p:sldLayoutId id="2147483800" r:id="rId2"/>
    <p:sldLayoutId id="2147483801" r:id="rId3"/>
    <p:sldLayoutId id="2147483802" r:id="rId4"/>
    <p:sldLayoutId id="2147483803" r:id="rId5"/>
    <p:sldLayoutId id="2147483804" r:id="rId6"/>
    <p:sldLayoutId id="2147483805" r:id="rId7"/>
    <p:sldLayoutId id="2147483806" r:id="rId8"/>
    <p:sldLayoutId id="2147483807" r:id="rId9"/>
    <p:sldLayoutId id="2147483808" r:id="rId10"/>
    <p:sldLayoutId id="2147483809" r:id="rId11"/>
    <p:sldLayoutId id="2147483810" r:id="rId12"/>
    <p:sldLayoutId id="2147483811" r:id="rId13"/>
    <p:sldLayoutId id="2147483812" r:id="rId14"/>
    <p:sldLayoutId id="2147483813" r:id="rId15"/>
    <p:sldLayoutId id="2147483814" r:id="rId16"/>
    <p:sldLayoutId id="2147483815" r:id="rId17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r" defTabSz="914126" rtl="0" eaLnBrk="1" latinLnBrk="0" hangingPunct="1">
        <a:lnSpc>
          <a:spcPct val="90000"/>
        </a:lnSpc>
        <a:spcBef>
          <a:spcPct val="0"/>
        </a:spcBef>
        <a:buNone/>
        <a:defRPr sz="3999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31" indent="-228531" algn="l" defTabSz="914126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199" kern="1200">
          <a:solidFill>
            <a:schemeClr val="tx1"/>
          </a:solidFill>
          <a:latin typeface="+mn-lt"/>
          <a:ea typeface="+mn-ea"/>
          <a:cs typeface="+mn-cs"/>
        </a:defRPr>
      </a:lvl1pPr>
      <a:lvl2pPr marL="685594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99" kern="1200">
          <a:solidFill>
            <a:schemeClr val="tx1"/>
          </a:solidFill>
          <a:latin typeface="+mn-lt"/>
          <a:ea typeface="+mn-ea"/>
          <a:cs typeface="+mn-cs"/>
        </a:defRPr>
      </a:lvl2pPr>
      <a:lvl3pPr marL="1142657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3pPr>
      <a:lvl4pPr marL="1599720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6783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3846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0908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7971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034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1pPr>
      <a:lvl2pPr marL="457063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2pPr>
      <a:lvl3pPr marL="914126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3pPr>
      <a:lvl4pPr marL="1371189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4pPr>
      <a:lvl5pPr marL="1828251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5pPr>
      <a:lvl6pPr marL="2285314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6pPr>
      <a:lvl7pPr marL="2742377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7pPr>
      <a:lvl8pPr marL="3199440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8pPr>
      <a:lvl9pPr marL="3656503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jpg"/><Relationship Id="rId3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43.jpeg"/></Relationships>
</file>

<file path=ppt/slides/_rels/slide12.xml.rels><?xml version="1.0" encoding="UTF-8" standalone="yes"?>
<Relationships xmlns="http://schemas.openxmlformats.org/package/2006/relationships"><Relationship Id="rId11" Type="http://schemas.openxmlformats.org/officeDocument/2006/relationships/diagramColors" Target="../diagrams/colors2.xml"/><Relationship Id="rId12" Type="http://schemas.microsoft.com/office/2007/relationships/diagramDrawing" Target="../diagrams/drawing2.xm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diagramData" Target="../diagrams/data1.xml"/><Relationship Id="rId4" Type="http://schemas.openxmlformats.org/officeDocument/2006/relationships/diagramLayout" Target="../diagrams/layout1.xml"/><Relationship Id="rId5" Type="http://schemas.openxmlformats.org/officeDocument/2006/relationships/diagramQuickStyle" Target="../diagrams/quickStyle1.xml"/><Relationship Id="rId6" Type="http://schemas.openxmlformats.org/officeDocument/2006/relationships/diagramColors" Target="../diagrams/colors1.xml"/><Relationship Id="rId7" Type="http://schemas.microsoft.com/office/2007/relationships/diagramDrawing" Target="../diagrams/drawing1.xml"/><Relationship Id="rId8" Type="http://schemas.openxmlformats.org/officeDocument/2006/relationships/diagramData" Target="../diagrams/data2.xml"/><Relationship Id="rId9" Type="http://schemas.openxmlformats.org/officeDocument/2006/relationships/diagramLayout" Target="../diagrams/layout2.xml"/><Relationship Id="rId10" Type="http://schemas.openxmlformats.org/officeDocument/2006/relationships/diagramQuickStyle" Target="../diagrams/quickStyle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4.gif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5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46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4" Type="http://schemas.openxmlformats.org/officeDocument/2006/relationships/diagramLayout" Target="../diagrams/layout3.xml"/><Relationship Id="rId5" Type="http://schemas.openxmlformats.org/officeDocument/2006/relationships/diagramQuickStyle" Target="../diagrams/quickStyle3.xml"/><Relationship Id="rId6" Type="http://schemas.openxmlformats.org/officeDocument/2006/relationships/diagramColors" Target="../diagrams/colors3.xml"/><Relationship Id="rId7" Type="http://schemas.microsoft.com/office/2007/relationships/diagramDrawing" Target="../diagrams/drawing3.xml"/><Relationship Id="rId8" Type="http://schemas.openxmlformats.org/officeDocument/2006/relationships/image" Target="../media/image47.jpeg"/><Relationship Id="rId9" Type="http://schemas.openxmlformats.org/officeDocument/2006/relationships/image" Target="../media/image48.jpeg"/><Relationship Id="rId10" Type="http://schemas.openxmlformats.org/officeDocument/2006/relationships/image" Target="../media/image49.jpeg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4" Type="http://schemas.openxmlformats.org/officeDocument/2006/relationships/diagramLayout" Target="../diagrams/layout4.xml"/><Relationship Id="rId5" Type="http://schemas.openxmlformats.org/officeDocument/2006/relationships/diagramQuickStyle" Target="../diagrams/quickStyle4.xml"/><Relationship Id="rId6" Type="http://schemas.openxmlformats.org/officeDocument/2006/relationships/diagramColors" Target="../diagrams/colors4.xml"/><Relationship Id="rId7" Type="http://schemas.microsoft.com/office/2007/relationships/diagramDrawing" Target="../diagrams/drawing4.xml"/><Relationship Id="rId8" Type="http://schemas.openxmlformats.org/officeDocument/2006/relationships/image" Target="../media/image50.jpeg"/><Relationship Id="rId9" Type="http://schemas.openxmlformats.org/officeDocument/2006/relationships/image" Target="../media/image51.jpeg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TFA_Prova%20Scritta.pptx" TargetMode="External"/><Relationship Id="rId4" Type="http://schemas.openxmlformats.org/officeDocument/2006/relationships/hyperlink" Target="Secondaria%201%C2%B0%20Grado.pptx" TargetMode="External"/><Relationship Id="rId5" Type="http://schemas.openxmlformats.org/officeDocument/2006/relationships/hyperlink" Target="Infanzia.pptx" TargetMode="External"/><Relationship Id="rId6" Type="http://schemas.openxmlformats.org/officeDocument/2006/relationships/hyperlink" Target="Primaria.pptx" TargetMode="External"/><Relationship Id="rId7" Type="http://schemas.openxmlformats.org/officeDocument/2006/relationships/hyperlink" Target="Progetto%20Scuola%20inclusiva.pptx" TargetMode="External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jp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ariomalizia.it/" TargetMode="External"/><Relationship Id="rId4" Type="http://schemas.openxmlformats.org/officeDocument/2006/relationships/hyperlink" Target="http://www.didatticaagocce.it/" TargetMode="External"/><Relationship Id="rId5" Type="http://schemas.openxmlformats.org/officeDocument/2006/relationships/hyperlink" Target="mailto:mail@mariomalizia.it" TargetMode="External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2.jpe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didatticaagocce.it/" TargetMode="External"/><Relationship Id="rId4" Type="http://schemas.openxmlformats.org/officeDocument/2006/relationships/hyperlink" Target="mailto:mail@mariomalizia.it" TargetMode="External"/><Relationship Id="rId1" Type="http://schemas.openxmlformats.org/officeDocument/2006/relationships/slideLayout" Target="../slideLayouts/slideLayout1.xml"/><Relationship Id="rId2" Type="http://schemas.openxmlformats.org/officeDocument/2006/relationships/hyperlink" Target="http://www.mariomalizia.it/" TargetMode="Externa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9" Type="http://schemas.openxmlformats.org/officeDocument/2006/relationships/image" Target="../media/image12.jpeg"/><Relationship Id="rId20" Type="http://schemas.openxmlformats.org/officeDocument/2006/relationships/image" Target="../media/image21.jpeg"/><Relationship Id="rId21" Type="http://schemas.openxmlformats.org/officeDocument/2006/relationships/hyperlink" Target="https://www.google.it/imgres?imgurl=http://www.psiconapoli.it/images/12.jpg&amp;imgrefurl=http://www.psiconapoli.it/RitardoMentale.aspx&amp;docid=zClQ1b8VHzo90M&amp;tbnid=bU2BJvUuIWg5LM:&amp;w=450&amp;h=310&amp;ei=GTtDVdWaO4bkUfyNgMAH&amp;ved=0CAIQxiAwAA&amp;iact=c" TargetMode="External"/><Relationship Id="rId22" Type="http://schemas.openxmlformats.org/officeDocument/2006/relationships/image" Target="../media/image22.jpeg"/><Relationship Id="rId23" Type="http://schemas.openxmlformats.org/officeDocument/2006/relationships/hyperlink" Target="https://www.google.it/imgres?imgurl=http://www.sassuolo2000.it/img/sordo_bimbi.jpg&amp;imgrefurl=http://www.comune.torino.it/pass/parolesordi/2013/01/24/alunni-non-udenti-a-scuola-tra-esigenze-comunicative-e-tecnologie-informatiche/&amp;docid=mHo4HcIveZEa2M&amp;tbnid=ueNjF9uIcIVw-M:&amp;w=280&amp;h=300&amp;ei=pDtDVcWvBcXvUouagdAC&amp;ved=0CAIQxiAwAA&amp;iact=c" TargetMode="External"/><Relationship Id="rId24" Type="http://schemas.openxmlformats.org/officeDocument/2006/relationships/image" Target="../media/image23.jpeg"/><Relationship Id="rId25" Type="http://schemas.openxmlformats.org/officeDocument/2006/relationships/image" Target="../media/image24.jpeg"/><Relationship Id="rId26" Type="http://schemas.openxmlformats.org/officeDocument/2006/relationships/hyperlink" Target="https://www.google.it/imgres?imgurl=http://static.controlacrisi.org/images/auto/36/36e853c26a26c396556f246abfea04c95876d5521f7db05f30cedd13.jpg&amp;imgrefurl=http://www.controlacrisi.org/notizia/Welfare/2013/1/25/30526-istat-in-aumento-il-numero-disabili-nelle-scuole-piu-di/&amp;docid=BPcsmGWRvhny5M&amp;tbnid=oHnbSYzqlwxh1M:&amp;w=279&amp;h=274&amp;ei=JD9DVY-pOoutU-mpgYAF&amp;ved=0CAIQxiAwAA&amp;iact=c" TargetMode="External"/><Relationship Id="rId27" Type="http://schemas.openxmlformats.org/officeDocument/2006/relationships/image" Target="../media/image25.jpeg"/><Relationship Id="rId28" Type="http://schemas.openxmlformats.org/officeDocument/2006/relationships/image" Target="../media/image26.jpeg"/><Relationship Id="rId10" Type="http://schemas.openxmlformats.org/officeDocument/2006/relationships/image" Target="../media/image13.jpeg"/><Relationship Id="rId11" Type="http://schemas.openxmlformats.org/officeDocument/2006/relationships/image" Target="../media/image14.jpeg"/><Relationship Id="rId12" Type="http://schemas.openxmlformats.org/officeDocument/2006/relationships/image" Target="../media/image15.jpeg"/><Relationship Id="rId13" Type="http://schemas.openxmlformats.org/officeDocument/2006/relationships/hyperlink" Target="http://www.google.it/url?sa=i&amp;rct=j&amp;q=&amp;esrc=s&amp;source=images&amp;cd=&amp;cad=rja&amp;uact=8&amp;ved=0CAcQjRw&amp;url=http://dietologia.blog.tiscali.it/2013/01/&amp;ei=YixDVfKdGcz1UrDig-gO&amp;bvm=bv.92189499,d.d2s&amp;psig=AFQjCNHssDTJ4uAd5v5lx8SYWsD4685Y_g&amp;ust=1430552002097667" TargetMode="External"/><Relationship Id="rId14" Type="http://schemas.openxmlformats.org/officeDocument/2006/relationships/image" Target="../media/image16.jpeg"/><Relationship Id="rId15" Type="http://schemas.openxmlformats.org/officeDocument/2006/relationships/image" Target="../media/image17.jpeg"/><Relationship Id="rId16" Type="http://schemas.openxmlformats.org/officeDocument/2006/relationships/image" Target="../media/image18.jpeg"/><Relationship Id="rId17" Type="http://schemas.openxmlformats.org/officeDocument/2006/relationships/image" Target="../media/image19.jpeg"/><Relationship Id="rId18" Type="http://schemas.openxmlformats.org/officeDocument/2006/relationships/hyperlink" Target="https://www.google.it/imgres?imgurl=http://www.gruppomissionariomerano.it/images/content/254126_26027_2_S_0_600_0_2668609/54806-3000.jpg&amp;imgrefurl=http://www.gruppomissionariomerano.it/it/gallerie/fotogallery-scuole-per-non-vedenti/34-64.html&amp;docid=c2TvmqadFT0uXM&amp;tbnid=otm9Nf8lWEm5gM:&amp;w=600&amp;h=449&amp;ei=cDlDVYfKJIncUdHBgagK&amp;ved=0CAIQxiAwAA&amp;iact=c" TargetMode="External"/><Relationship Id="rId19" Type="http://schemas.openxmlformats.org/officeDocument/2006/relationships/image" Target="../media/image20.jpe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jpeg"/><Relationship Id="rId3" Type="http://schemas.openxmlformats.org/officeDocument/2006/relationships/image" Target="../media/image6.jpeg"/><Relationship Id="rId4" Type="http://schemas.openxmlformats.org/officeDocument/2006/relationships/image" Target="../media/image7.jpeg"/><Relationship Id="rId5" Type="http://schemas.openxmlformats.org/officeDocument/2006/relationships/image" Target="../media/image8.jpeg"/><Relationship Id="rId6" Type="http://schemas.openxmlformats.org/officeDocument/2006/relationships/image" Target="../media/image9.jpeg"/><Relationship Id="rId7" Type="http://schemas.openxmlformats.org/officeDocument/2006/relationships/image" Target="../media/image10.jpeg"/><Relationship Id="rId8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7.jpeg"/></Relationships>
</file>

<file path=ppt/slides/_rels/slide7.xml.rels><?xml version="1.0" encoding="UTF-8" standalone="yes"?>
<Relationships xmlns="http://schemas.openxmlformats.org/package/2006/relationships"><Relationship Id="rId20" Type="http://schemas.openxmlformats.org/officeDocument/2006/relationships/hyperlink" Target="https://www.google.it/imgres?imgurl=http://www.psiconapoli.it/images/12.jpg&amp;imgrefurl=http://www.psiconapoli.it/RitardoMentale.aspx&amp;docid=zClQ1b8VHzo90M&amp;tbnid=bU2BJvUuIWg5LM:&amp;w=450&amp;h=310&amp;ei=GTtDVdWaO4bkUfyNgMAH&amp;ved=0CAIQxiAwAA&amp;iact=c" TargetMode="External"/><Relationship Id="rId21" Type="http://schemas.openxmlformats.org/officeDocument/2006/relationships/image" Target="../media/image22.jpeg"/><Relationship Id="rId22" Type="http://schemas.openxmlformats.org/officeDocument/2006/relationships/image" Target="../media/image34.jpeg"/><Relationship Id="rId23" Type="http://schemas.openxmlformats.org/officeDocument/2006/relationships/image" Target="../media/image26.jpeg"/><Relationship Id="rId24" Type="http://schemas.openxmlformats.org/officeDocument/2006/relationships/hyperlink" Target="http://www.google.it/url?sa=i&amp;rct=j&amp;q=&amp;esrc=s&amp;source=images&amp;cd=&amp;cad=rja&amp;uact=8&amp;ved=0CAcQjRw&amp;url=http://dietologia.blog.tiscali.it/2013/01/&amp;ei=YixDVfKdGcz1UrDig-gO&amp;bvm=bv.92189499,d.d2s&amp;psig=AFQjCNHssDTJ4uAd5v5lx8SYWsD4685Y_g&amp;ust=1430552002097667" TargetMode="External"/><Relationship Id="rId25" Type="http://schemas.openxmlformats.org/officeDocument/2006/relationships/image" Target="../media/image35.jpeg"/><Relationship Id="rId26" Type="http://schemas.openxmlformats.org/officeDocument/2006/relationships/image" Target="../media/image24.jpeg"/><Relationship Id="rId27" Type="http://schemas.openxmlformats.org/officeDocument/2006/relationships/image" Target="../media/image36.jpeg"/><Relationship Id="rId28" Type="http://schemas.openxmlformats.org/officeDocument/2006/relationships/image" Target="../media/image37.jpeg"/><Relationship Id="rId29" Type="http://schemas.openxmlformats.org/officeDocument/2006/relationships/image" Target="../media/image15.jpeg"/><Relationship Id="rId1" Type="http://schemas.openxmlformats.org/officeDocument/2006/relationships/slideLayout" Target="../slideLayouts/slideLayout1.xml"/><Relationship Id="rId2" Type="http://schemas.openxmlformats.org/officeDocument/2006/relationships/hyperlink" Target="http://www.google.it/url?sa=i&amp;rct=j&amp;q=&amp;esrc=s&amp;source=images&amp;cd=&amp;cad=rja&amp;uact=8&amp;ved=0CAcQjRw&amp;url=http://tuttodisegni.com/bandiera-italia-da-stampare/&amp;ei=GolDVaiRGcHqUtefgLgN&amp;bvm=bv.92291466,d.d24&amp;psig=AFQjCNET7y4ZjtjUeAbDcLH7ospma2gcGQ&amp;ust=1430575758170693" TargetMode="External"/><Relationship Id="rId3" Type="http://schemas.openxmlformats.org/officeDocument/2006/relationships/image" Target="../media/image28.jpeg"/><Relationship Id="rId4" Type="http://schemas.openxmlformats.org/officeDocument/2006/relationships/hyperlink" Target="https://www.google.it/imgres?imgurl=http://us.cdn3.123rf.com/168nwm/orla/orla1302/orla130200081/17792537-persone-3d--uomo-persona-e-ad-un-timone-timoniere.jpg&amp;imgrefurl=http://it.123rf.com/archivio-fotografico/timoniere.html&amp;docid=_33gAYlar2g4TM&amp;tbnid=sIGlUvEnywsu_M:&amp;w=160&amp;h=168&amp;ei=_ARFVefhEIjPaJnngJgJ&amp;ved=0CAIQxiAwAA&amp;iact=c" TargetMode="External"/><Relationship Id="rId5" Type="http://schemas.openxmlformats.org/officeDocument/2006/relationships/image" Target="../media/image29.jpeg"/><Relationship Id="rId30" Type="http://schemas.openxmlformats.org/officeDocument/2006/relationships/image" Target="../media/image38.jpeg"/><Relationship Id="rId31" Type="http://schemas.openxmlformats.org/officeDocument/2006/relationships/image" Target="../media/image9.jpeg"/><Relationship Id="rId32" Type="http://schemas.openxmlformats.org/officeDocument/2006/relationships/hyperlink" Target="https://www.google.it/imgres?imgurl=http://static.controlacrisi.org/images/auto/36/36e853c26a26c396556f246abfea04c95876d5521f7db05f30cedd13.jpg&amp;imgrefurl=http://www.controlacrisi.org/notizia/Welfare/2013/1/25/30526-istat-in-aumento-il-numero-disabili-nelle-scuole-piu-di/&amp;docid=BPcsmGWRvhny5M&amp;tbnid=oHnbSYzqlwxh1M:&amp;w=279&amp;h=274&amp;ei=JD9DVY-pOoutU-mpgYAF&amp;ved=0CAIQxiAwAA&amp;iact=c" TargetMode="External"/><Relationship Id="rId9" Type="http://schemas.openxmlformats.org/officeDocument/2006/relationships/image" Target="../media/image30.jpeg"/><Relationship Id="rId6" Type="http://schemas.openxmlformats.org/officeDocument/2006/relationships/image" Target="../media/image19.jpeg"/><Relationship Id="rId7" Type="http://schemas.openxmlformats.org/officeDocument/2006/relationships/hyperlink" Target="https://www.google.it/imgres?imgurl=http://www.sassuolo2000.it/img/sordo_bimbi.jpg&amp;imgrefurl=http://www.comune.torino.it/pass/parolesordi/2013/01/24/alunni-non-udenti-a-scuola-tra-esigenze-comunicative-e-tecnologie-informatiche/&amp;docid=mHo4HcIveZEa2M&amp;tbnid=ueNjF9uIcIVw-M:&amp;w=280&amp;h=300&amp;ei=pDtDVcWvBcXvUouagdAC&amp;ved=0CAIQxiAwAA&amp;iact=c" TargetMode="External"/><Relationship Id="rId8" Type="http://schemas.openxmlformats.org/officeDocument/2006/relationships/image" Target="../media/image23.jpeg"/><Relationship Id="rId33" Type="http://schemas.openxmlformats.org/officeDocument/2006/relationships/image" Target="../media/image25.jpeg"/><Relationship Id="rId34" Type="http://schemas.openxmlformats.org/officeDocument/2006/relationships/image" Target="../media/image39.png"/><Relationship Id="rId35" Type="http://schemas.openxmlformats.org/officeDocument/2006/relationships/image" Target="../media/image40.png"/><Relationship Id="rId10" Type="http://schemas.openxmlformats.org/officeDocument/2006/relationships/image" Target="../media/image6.jpeg"/><Relationship Id="rId11" Type="http://schemas.openxmlformats.org/officeDocument/2006/relationships/image" Target="../media/image10.jpeg"/><Relationship Id="rId12" Type="http://schemas.openxmlformats.org/officeDocument/2006/relationships/image" Target="../media/image31.jpeg"/><Relationship Id="rId13" Type="http://schemas.openxmlformats.org/officeDocument/2006/relationships/image" Target="../media/image17.jpeg"/><Relationship Id="rId14" Type="http://schemas.openxmlformats.org/officeDocument/2006/relationships/image" Target="../media/image32.jpeg"/><Relationship Id="rId15" Type="http://schemas.openxmlformats.org/officeDocument/2006/relationships/image" Target="../media/image33.jpeg"/><Relationship Id="rId16" Type="http://schemas.openxmlformats.org/officeDocument/2006/relationships/image" Target="../media/image18.jpeg"/><Relationship Id="rId17" Type="http://schemas.openxmlformats.org/officeDocument/2006/relationships/hyperlink" Target="https://www.google.it/imgres?imgurl=http://www.gruppomissionariomerano.it/images/content/254126_26027_2_S_0_600_0_2668609/54806-3000.jpg&amp;imgrefurl=http://www.gruppomissionariomerano.it/it/gallerie/fotogallery-scuole-per-non-vedenti/34-64.html&amp;docid=c2TvmqadFT0uXM&amp;tbnid=otm9Nf8lWEm5gM:&amp;w=600&amp;h=449&amp;ei=cDlDVYfKJIncUdHBgagK&amp;ved=0CAIQxiAwAA&amp;iact=c" TargetMode="External"/><Relationship Id="rId18" Type="http://schemas.openxmlformats.org/officeDocument/2006/relationships/image" Target="../media/image20.jpeg"/><Relationship Id="rId19" Type="http://schemas.openxmlformats.org/officeDocument/2006/relationships/image" Target="../media/image21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4" Type="http://schemas.openxmlformats.org/officeDocument/2006/relationships/image" Target="../media/image42.jpeg"/><Relationship Id="rId5" Type="http://schemas.openxmlformats.org/officeDocument/2006/relationships/image" Target="../media/image43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tangolo 3"/>
          <p:cNvSpPr/>
          <p:nvPr/>
        </p:nvSpPr>
        <p:spPr>
          <a:xfrm>
            <a:off x="1" y="0"/>
            <a:ext cx="12188824" cy="6858000"/>
          </a:xfrm>
          <a:prstGeom prst="rect">
            <a:avLst/>
          </a:prstGeom>
          <a:blipFill dpi="0" rotWithShape="1">
            <a:blip r:embed="rId2">
              <a:alphaModFix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38100">
            <a:solidFill>
              <a:srgbClr val="00B050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788" y="273929"/>
            <a:ext cx="1368152" cy="1061902"/>
          </a:xfrm>
          <a:prstGeom prst="rect">
            <a:avLst/>
          </a:prstGeom>
          <a:ln>
            <a:solidFill>
              <a:srgbClr val="006600"/>
            </a:solidFill>
          </a:ln>
          <a:effectLst>
            <a:outerShdw blurRad="225425" dist="50800" dir="5220000" algn="ctr">
              <a:srgbClr val="000000">
                <a:alpha val="33000"/>
              </a:srgbClr>
            </a:outerShdw>
            <a:softEdge rad="112500"/>
          </a:effectLst>
        </p:spPr>
      </p:pic>
      <p:sp>
        <p:nvSpPr>
          <p:cNvPr id="12" name="CasellaDiTesto 11"/>
          <p:cNvSpPr txBox="1"/>
          <p:nvPr/>
        </p:nvSpPr>
        <p:spPr>
          <a:xfrm>
            <a:off x="261764" y="1268413"/>
            <a:ext cx="178551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200" b="1" i="1" dirty="0" smtClean="0">
                <a:solidFill>
                  <a:srgbClr val="C00000"/>
                </a:solidFill>
              </a:rPr>
              <a:t>Prof. Mario Malizia</a:t>
            </a:r>
            <a:endParaRPr lang="it-IT" sz="1200" b="1" i="1" dirty="0">
              <a:solidFill>
                <a:srgbClr val="C00000"/>
              </a:solidFill>
            </a:endParaRPr>
          </a:p>
        </p:txBody>
      </p:sp>
      <p:sp>
        <p:nvSpPr>
          <p:cNvPr id="17" name="CasellaDiTesto 16"/>
          <p:cNvSpPr txBox="1"/>
          <p:nvPr/>
        </p:nvSpPr>
        <p:spPr>
          <a:xfrm>
            <a:off x="477788" y="5445224"/>
            <a:ext cx="2304256" cy="830997"/>
          </a:xfrm>
          <a:prstGeom prst="rect">
            <a:avLst/>
          </a:prstGeom>
          <a:noFill/>
          <a:ln>
            <a:solidFill>
              <a:srgbClr val="C00000"/>
            </a:solidFill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r>
              <a:rPr lang="it-IT" sz="1200" dirty="0" smtClean="0">
                <a:solidFill>
                  <a:srgbClr val="006600"/>
                </a:solidFill>
              </a:rPr>
              <a:t>www.mariomalizia.it</a:t>
            </a:r>
          </a:p>
          <a:p>
            <a:r>
              <a:rPr lang="it-IT" sz="1200" dirty="0" err="1" smtClean="0">
                <a:solidFill>
                  <a:srgbClr val="006600"/>
                </a:solidFill>
              </a:rPr>
              <a:t>www.didatticaagocce.it</a:t>
            </a:r>
            <a:endParaRPr lang="it-IT" sz="1200" dirty="0" smtClean="0">
              <a:solidFill>
                <a:srgbClr val="006600"/>
              </a:solidFill>
            </a:endParaRPr>
          </a:p>
          <a:p>
            <a:r>
              <a:rPr lang="it-IT" sz="1200" dirty="0" smtClean="0">
                <a:solidFill>
                  <a:srgbClr val="006600"/>
                </a:solidFill>
              </a:rPr>
              <a:t>mail@mariomalizia.it</a:t>
            </a:r>
          </a:p>
          <a:p>
            <a:r>
              <a:rPr lang="it-IT" sz="1200" dirty="0" smtClean="0">
                <a:solidFill>
                  <a:srgbClr val="006600"/>
                </a:solidFill>
              </a:rPr>
              <a:t>Tel. 330700022</a:t>
            </a:r>
            <a:endParaRPr lang="it-IT" sz="1200" dirty="0">
              <a:solidFill>
                <a:srgbClr val="0066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36761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7" name="Connettore 2 16"/>
          <p:cNvCxnSpPr/>
          <p:nvPr/>
        </p:nvCxnSpPr>
        <p:spPr>
          <a:xfrm rot="5400000">
            <a:off x="4856141" y="4095767"/>
            <a:ext cx="2571768" cy="95226"/>
          </a:xfrm>
          <a:prstGeom prst="straightConnector1">
            <a:avLst/>
          </a:prstGeom>
          <a:ln w="57150">
            <a:solidFill>
              <a:srgbClr val="0070C0"/>
            </a:solidFill>
            <a:tailEnd type="arrow"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nettore 2 12"/>
          <p:cNvCxnSpPr/>
          <p:nvPr/>
        </p:nvCxnSpPr>
        <p:spPr>
          <a:xfrm rot="16200000" flipH="1">
            <a:off x="6796192" y="2298221"/>
            <a:ext cx="3929090" cy="2475872"/>
          </a:xfrm>
          <a:prstGeom prst="straightConnector1">
            <a:avLst/>
          </a:prstGeom>
          <a:ln w="57150">
            <a:solidFill>
              <a:srgbClr val="00B050"/>
            </a:solidFill>
            <a:tailEnd type="arrow"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Connettore 2 10"/>
          <p:cNvCxnSpPr/>
          <p:nvPr/>
        </p:nvCxnSpPr>
        <p:spPr>
          <a:xfrm rot="5400000">
            <a:off x="1487406" y="2726774"/>
            <a:ext cx="3500462" cy="1904517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Rettangolo 2"/>
          <p:cNvSpPr/>
          <p:nvPr/>
        </p:nvSpPr>
        <p:spPr>
          <a:xfrm>
            <a:off x="0" y="0"/>
            <a:ext cx="12188825" cy="6858000"/>
          </a:xfrm>
          <a:prstGeom prst="rect">
            <a:avLst/>
          </a:prstGeom>
          <a:noFill/>
          <a:ln w="57150">
            <a:solidFill>
              <a:srgbClr val="C00000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4" name="CasellaDiTesto 3"/>
          <p:cNvSpPr txBox="1"/>
          <p:nvPr/>
        </p:nvSpPr>
        <p:spPr>
          <a:xfrm>
            <a:off x="209455" y="285728"/>
            <a:ext cx="952216" cy="4878824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C00000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</p:spPr>
        <p:txBody>
          <a:bodyPr wrap="square" rtlCol="0">
            <a:spAutoFit/>
          </a:bodyPr>
          <a:lstStyle/>
          <a:p>
            <a:pPr algn="ctr"/>
            <a:endParaRPr lang="it-IT" sz="2800" b="1" i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it-IT" sz="28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</a:t>
            </a:r>
            <a:br>
              <a:rPr lang="it-IT" sz="28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it-IT" sz="28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</a:t>
            </a:r>
            <a:br>
              <a:rPr lang="it-IT" sz="28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it-IT" sz="28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</a:t>
            </a:r>
            <a:r>
              <a:rPr lang="it-IT" sz="28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it-IT" sz="28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it-IT" sz="2800" b="1" i="1" dirty="0" smtClean="0">
                <a:solidFill>
                  <a:srgbClr val="008A3E"/>
                </a:solidFill>
                <a:latin typeface="Times New Roman" pitchFamily="18" charset="0"/>
                <a:cs typeface="Times New Roman" pitchFamily="18" charset="0"/>
              </a:rPr>
              <a:t>U</a:t>
            </a:r>
            <a:br>
              <a:rPr lang="it-IT" sz="2800" b="1" i="1" dirty="0" smtClean="0">
                <a:solidFill>
                  <a:srgbClr val="008A3E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it-IT" sz="2800" b="1" i="1" dirty="0" smtClean="0">
                <a:solidFill>
                  <a:srgbClr val="008A3E"/>
                </a:solidFill>
                <a:latin typeface="Times New Roman" pitchFamily="18" charset="0"/>
                <a:cs typeface="Times New Roman" pitchFamily="18" charset="0"/>
              </a:rPr>
              <a:t>M</a:t>
            </a:r>
            <a:br>
              <a:rPr lang="it-IT" sz="2800" b="1" i="1" dirty="0" smtClean="0">
                <a:solidFill>
                  <a:srgbClr val="008A3E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it-IT" sz="2800" b="1" i="1" dirty="0" smtClean="0">
                <a:solidFill>
                  <a:srgbClr val="008A3E"/>
                </a:solidFill>
                <a:latin typeface="Times New Roman" pitchFamily="18" charset="0"/>
                <a:cs typeface="Times New Roman" pitchFamily="18" charset="0"/>
              </a:rPr>
              <a:t>E</a:t>
            </a:r>
            <a:br>
              <a:rPr lang="it-IT" sz="2800" b="1" i="1" dirty="0" smtClean="0">
                <a:solidFill>
                  <a:srgbClr val="008A3E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it-IT" sz="28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br>
              <a:rPr lang="it-IT" sz="28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it-IT" sz="28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</a:t>
            </a:r>
            <a:br>
              <a:rPr lang="it-IT" sz="28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it-IT" sz="28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I</a:t>
            </a:r>
          </a:p>
          <a:p>
            <a:pPr algn="ctr"/>
            <a:endParaRPr lang="it-IT" sz="2800" b="1" i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Ovale 5"/>
          <p:cNvSpPr/>
          <p:nvPr/>
        </p:nvSpPr>
        <p:spPr>
          <a:xfrm>
            <a:off x="2782044" y="500042"/>
            <a:ext cx="2620541" cy="2571768"/>
          </a:xfrm>
          <a:prstGeom prst="ellipse">
            <a:avLst/>
          </a:prstGeom>
          <a:solidFill>
            <a:srgbClr val="FF00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5400" dirty="0" err="1" smtClean="0">
                <a:latin typeface="Times New Roman" pitchFamily="18" charset="0"/>
                <a:cs typeface="Times New Roman" pitchFamily="18" charset="0"/>
              </a:rPr>
              <a:t>P.A.I</a:t>
            </a:r>
            <a:r>
              <a:rPr lang="it-IT" sz="54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it-IT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Ovale 6"/>
          <p:cNvSpPr/>
          <p:nvPr/>
        </p:nvSpPr>
        <p:spPr>
          <a:xfrm>
            <a:off x="4877013" y="1857364"/>
            <a:ext cx="2620541" cy="2571768"/>
          </a:xfrm>
          <a:prstGeom prst="ellipse">
            <a:avLst/>
          </a:prstGeom>
          <a:solidFill>
            <a:srgbClr val="0070C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5400" dirty="0" err="1" smtClean="0">
                <a:latin typeface="Times New Roman" pitchFamily="18" charset="0"/>
                <a:cs typeface="Times New Roman" pitchFamily="18" charset="0"/>
              </a:rPr>
              <a:t>P.E.I.</a:t>
            </a:r>
            <a:endParaRPr lang="it-IT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Ovale 7"/>
          <p:cNvSpPr/>
          <p:nvPr/>
        </p:nvSpPr>
        <p:spPr>
          <a:xfrm>
            <a:off x="6210175" y="214290"/>
            <a:ext cx="2620541" cy="2571768"/>
          </a:xfrm>
          <a:prstGeom prst="ellipse">
            <a:avLst/>
          </a:prstGeom>
          <a:solidFill>
            <a:srgbClr val="00B05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5400" dirty="0" err="1" smtClean="0">
                <a:latin typeface="Times New Roman" pitchFamily="18" charset="0"/>
                <a:cs typeface="Times New Roman" pitchFamily="18" charset="0"/>
              </a:rPr>
              <a:t>P.D.P</a:t>
            </a:r>
            <a:r>
              <a:rPr lang="it-IT" sz="1600" dirty="0" err="1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it-IT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Rettangolo arrotondato 8"/>
          <p:cNvSpPr/>
          <p:nvPr/>
        </p:nvSpPr>
        <p:spPr>
          <a:xfrm>
            <a:off x="361815" y="5643578"/>
            <a:ext cx="3428131" cy="928694"/>
          </a:xfrm>
          <a:prstGeom prst="roundRect">
            <a:avLst/>
          </a:prstGeom>
          <a:solidFill>
            <a:srgbClr val="FF00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400" b="1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P</a:t>
            </a:r>
            <a:r>
              <a:rPr lang="it-IT" sz="2400" b="1" i="1" dirty="0" smtClean="0">
                <a:latin typeface="Times New Roman" pitchFamily="18" charset="0"/>
                <a:cs typeface="Times New Roman" pitchFamily="18" charset="0"/>
              </a:rPr>
              <a:t>iano </a:t>
            </a:r>
            <a:r>
              <a:rPr lang="it-IT" sz="2400" b="1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it-IT" sz="2400" b="1" i="1" dirty="0" smtClean="0">
                <a:latin typeface="Times New Roman" pitchFamily="18" charset="0"/>
                <a:cs typeface="Times New Roman" pitchFamily="18" charset="0"/>
              </a:rPr>
              <a:t>nnuale </a:t>
            </a:r>
          </a:p>
          <a:p>
            <a:pPr algn="ctr"/>
            <a:r>
              <a:rPr lang="it-IT" sz="2400" b="1" i="1" dirty="0" smtClean="0">
                <a:latin typeface="Times New Roman" pitchFamily="18" charset="0"/>
                <a:cs typeface="Times New Roman" pitchFamily="18" charset="0"/>
              </a:rPr>
              <a:t>per l’</a:t>
            </a:r>
            <a:r>
              <a:rPr lang="it-IT" sz="2400" b="1" i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it-IT" sz="2400" b="1" i="1" dirty="0" err="1" smtClean="0">
                <a:latin typeface="Times New Roman" pitchFamily="18" charset="0"/>
                <a:cs typeface="Times New Roman" pitchFamily="18" charset="0"/>
              </a:rPr>
              <a:t>nclusività</a:t>
            </a:r>
            <a:endParaRPr lang="it-IT" sz="24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Rettangolo arrotondato 11"/>
          <p:cNvSpPr/>
          <p:nvPr/>
        </p:nvSpPr>
        <p:spPr>
          <a:xfrm>
            <a:off x="8379833" y="5643578"/>
            <a:ext cx="3428131" cy="928694"/>
          </a:xfrm>
          <a:prstGeom prst="roundRect">
            <a:avLst/>
          </a:prstGeom>
          <a:solidFill>
            <a:srgbClr val="00B05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400" b="1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P</a:t>
            </a:r>
            <a:r>
              <a:rPr lang="it-IT" sz="2400" b="1" i="1" dirty="0" smtClean="0">
                <a:latin typeface="Times New Roman" pitchFamily="18" charset="0"/>
                <a:cs typeface="Times New Roman" pitchFamily="18" charset="0"/>
              </a:rPr>
              <a:t>iano </a:t>
            </a:r>
            <a:r>
              <a:rPr lang="it-IT" sz="2400" b="1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D</a:t>
            </a:r>
            <a:r>
              <a:rPr lang="it-IT" sz="24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idattico</a:t>
            </a:r>
            <a:r>
              <a:rPr lang="it-IT" sz="24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r>
              <a:rPr lang="it-IT" sz="2400" b="1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P</a:t>
            </a:r>
            <a:r>
              <a:rPr lang="it-IT" sz="2400" b="1" i="1" dirty="0" smtClean="0">
                <a:latin typeface="Times New Roman" pitchFamily="18" charset="0"/>
                <a:cs typeface="Times New Roman" pitchFamily="18" charset="0"/>
              </a:rPr>
              <a:t>ersonalizzato</a:t>
            </a:r>
            <a:endParaRPr lang="it-IT" sz="24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Rettangolo arrotondato 15"/>
          <p:cNvSpPr/>
          <p:nvPr/>
        </p:nvSpPr>
        <p:spPr>
          <a:xfrm>
            <a:off x="4380347" y="5643578"/>
            <a:ext cx="3428131" cy="928694"/>
          </a:xfrm>
          <a:prstGeom prst="roundRect">
            <a:avLst/>
          </a:prstGeom>
          <a:solidFill>
            <a:srgbClr val="0070C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400" b="1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P</a:t>
            </a:r>
            <a:r>
              <a:rPr lang="it-IT" sz="2400" b="1" i="1" dirty="0" smtClean="0">
                <a:latin typeface="Times New Roman" pitchFamily="18" charset="0"/>
                <a:cs typeface="Times New Roman" pitchFamily="18" charset="0"/>
              </a:rPr>
              <a:t>iano </a:t>
            </a:r>
            <a:r>
              <a:rPr lang="it-IT" sz="2400" b="1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E</a:t>
            </a:r>
            <a:r>
              <a:rPr lang="it-IT" sz="24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ducativo</a:t>
            </a:r>
            <a:r>
              <a:rPr lang="it-IT" sz="24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r>
              <a:rPr lang="it-IT" sz="2400" b="1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it-IT" sz="24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ndividualizzato</a:t>
            </a:r>
            <a:endParaRPr lang="it-IT" sz="2400" b="1" i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800" decel="100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8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800" decel="100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8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8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8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800" decel="100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800" decel="100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800" decel="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800" decel="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800" decel="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800" decel="100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8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8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8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2" grpId="0" animBg="1"/>
      <p:bldP spid="1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Ovale 28"/>
          <p:cNvSpPr/>
          <p:nvPr/>
        </p:nvSpPr>
        <p:spPr>
          <a:xfrm>
            <a:off x="5451470" y="4143380"/>
            <a:ext cx="1256696" cy="1082791"/>
          </a:xfrm>
          <a:prstGeom prst="ellipse">
            <a:avLst/>
          </a:prstGeom>
          <a:blipFill>
            <a:blip r:embed="rId3"/>
            <a:stretch>
              <a:fillRect/>
            </a:stretch>
          </a:blip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2400" b="1" dirty="0">
              <a:solidFill>
                <a:srgbClr val="002060"/>
              </a:solidFill>
            </a:endParaRPr>
          </a:p>
        </p:txBody>
      </p:sp>
      <p:sp>
        <p:nvSpPr>
          <p:cNvPr id="12" name="Titolo 1"/>
          <p:cNvSpPr>
            <a:spLocks noGrp="1"/>
          </p:cNvSpPr>
          <p:nvPr>
            <p:ph type="title" idx="4294967295"/>
          </p:nvPr>
        </p:nvSpPr>
        <p:spPr>
          <a:xfrm>
            <a:off x="2879702" y="663562"/>
            <a:ext cx="9144064" cy="908050"/>
          </a:xfr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rtlCol="0">
            <a:normAutofit/>
          </a:bodyPr>
          <a:lstStyle/>
          <a:p>
            <a:pPr algn="l">
              <a:defRPr/>
            </a:pPr>
            <a:r>
              <a:rPr lang="it-IT" sz="2800" b="1" dirty="0" smtClean="0">
                <a:solidFill>
                  <a:srgbClr val="FF0000"/>
                </a:solidFill>
                <a:latin typeface="Bookman Old Style" panose="02050604050505020204" pitchFamily="18" charset="0"/>
              </a:rPr>
              <a:t>Composizione DELLA CLASSE … </a:t>
            </a:r>
            <a:r>
              <a:rPr lang="it-IT" sz="2000" b="1" dirty="0" smtClean="0">
                <a:solidFill>
                  <a:srgbClr val="FF0000"/>
                </a:solidFill>
                <a:latin typeface="Bookman Old Style" panose="02050604050505020204" pitchFamily="18" charset="0"/>
              </a:rPr>
              <a:t>n. </a:t>
            </a:r>
            <a:r>
              <a:rPr lang="it-IT" sz="2000" b="1" dirty="0" smtClean="0">
                <a:solidFill>
                  <a:srgbClr val="00B050"/>
                </a:solidFill>
                <a:latin typeface="Bookman Old Style" panose="02050604050505020204" pitchFamily="18" charset="0"/>
              </a:rPr>
              <a:t>…</a:t>
            </a:r>
            <a:r>
              <a:rPr lang="it-IT" sz="2000" b="1" dirty="0" smtClean="0">
                <a:solidFill>
                  <a:srgbClr val="FF0000"/>
                </a:solidFill>
                <a:latin typeface="Bookman Old Style" panose="02050604050505020204" pitchFamily="18" charset="0"/>
              </a:rPr>
              <a:t> alunni       </a:t>
            </a:r>
            <a:endParaRPr lang="it-IT" sz="2000" b="1" dirty="0">
              <a:solidFill>
                <a:srgbClr val="FF0000"/>
              </a:solidFill>
              <a:latin typeface="Bookman Old Style" panose="02050604050505020204" pitchFamily="18" charset="0"/>
            </a:endParaRPr>
          </a:p>
        </p:txBody>
      </p:sp>
      <p:sp>
        <p:nvSpPr>
          <p:cNvPr id="15" name="CasellaDiTesto 14"/>
          <p:cNvSpPr txBox="1"/>
          <p:nvPr/>
        </p:nvSpPr>
        <p:spPr>
          <a:xfrm>
            <a:off x="263391" y="1223951"/>
            <a:ext cx="11644394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800" b="1" i="1" dirty="0" smtClean="0">
                <a:solidFill>
                  <a:srgbClr val="FFC000"/>
                </a:solidFill>
              </a:rPr>
              <a:t>                  </a:t>
            </a:r>
            <a:r>
              <a:rPr lang="it-IT" sz="2800" b="1" i="1" dirty="0" smtClean="0">
                <a:solidFill>
                  <a:srgbClr val="006600"/>
                </a:solidFill>
              </a:rPr>
              <a:t>Eterogenea</a:t>
            </a:r>
            <a:r>
              <a:rPr lang="it-IT" sz="2000" b="1" i="1" dirty="0" smtClean="0">
                <a:solidFill>
                  <a:srgbClr val="0070C0"/>
                </a:solidFill>
              </a:rPr>
              <a:t>  </a:t>
            </a:r>
            <a:r>
              <a:rPr lang="it-IT" sz="2000" b="1" i="1" dirty="0" smtClean="0"/>
              <a:t>per  </a:t>
            </a:r>
            <a:r>
              <a:rPr lang="it-IT" sz="2000" b="1" i="1" dirty="0" smtClean="0">
                <a:solidFill>
                  <a:srgbClr val="FF0000"/>
                </a:solidFill>
              </a:rPr>
              <a:t>L I M I T I </a:t>
            </a:r>
            <a:r>
              <a:rPr lang="it-IT" sz="2000" b="1" i="1" dirty="0" smtClean="0"/>
              <a:t> e </a:t>
            </a:r>
            <a:r>
              <a:rPr lang="it-IT" sz="2000" b="1" i="1" dirty="0" smtClean="0">
                <a:solidFill>
                  <a:srgbClr val="00B050"/>
                </a:solidFill>
              </a:rPr>
              <a:t>POTENZIALITÀ</a:t>
            </a:r>
            <a:r>
              <a:rPr lang="it-IT" sz="2000" b="1" i="1" dirty="0" smtClean="0"/>
              <a:t> individuati</a:t>
            </a:r>
          </a:p>
          <a:p>
            <a:pPr lvl="0" algn="ctr"/>
            <a:endParaRPr lang="it-IT" sz="1400" dirty="0" smtClean="0"/>
          </a:p>
          <a:p>
            <a:pPr lvl="0" algn="ctr"/>
            <a:r>
              <a:rPr lang="it-IT" sz="1400" dirty="0" smtClean="0"/>
              <a:t>                tenendo conto del criterio della </a:t>
            </a:r>
            <a:r>
              <a:rPr lang="it-IT" sz="1400" b="1" dirty="0" smtClean="0">
                <a:solidFill>
                  <a:srgbClr val="FF0000"/>
                </a:solidFill>
              </a:rPr>
              <a:t>democraticità,</a:t>
            </a:r>
            <a:r>
              <a:rPr lang="it-IT" sz="1400" dirty="0" smtClean="0"/>
              <a:t> funzionale ad assicurare il </a:t>
            </a:r>
            <a:r>
              <a:rPr lang="it-IT" sz="1400" b="1" dirty="0" smtClean="0">
                <a:solidFill>
                  <a:srgbClr val="FF0000"/>
                </a:solidFill>
              </a:rPr>
              <a:t>rispetto del principio costituzionale </a:t>
            </a:r>
          </a:p>
          <a:p>
            <a:pPr lvl="0" algn="ctr"/>
            <a:r>
              <a:rPr lang="it-IT" sz="1400" dirty="0" smtClean="0"/>
              <a:t>   che fa riferimento a Una </a:t>
            </a:r>
            <a:r>
              <a:rPr lang="it-IT" sz="1400" b="1" dirty="0" smtClean="0">
                <a:solidFill>
                  <a:srgbClr val="FF0000"/>
                </a:solidFill>
              </a:rPr>
              <a:t>scuola di tutti e di ciascuno </a:t>
            </a:r>
            <a:r>
              <a:rPr lang="mr-IN" sz="1400" b="1" dirty="0" smtClean="0">
                <a:solidFill>
                  <a:srgbClr val="FF0000"/>
                </a:solidFill>
              </a:rPr>
              <a:t>–</a:t>
            </a:r>
            <a:r>
              <a:rPr lang="it-IT" sz="1400" b="1" dirty="0" smtClean="0">
                <a:solidFill>
                  <a:srgbClr val="FF0000"/>
                </a:solidFill>
              </a:rPr>
              <a:t> </a:t>
            </a:r>
            <a:r>
              <a:rPr lang="it-IT" sz="1400" dirty="0" smtClean="0"/>
              <a:t>Indicazioni Nazionali per il curricolo e linee-guida</a:t>
            </a:r>
            <a:r>
              <a:rPr lang="it-IT" sz="1400" dirty="0"/>
              <a:t> S</a:t>
            </a:r>
            <a:r>
              <a:rPr lang="it-IT" sz="1400" dirty="0" smtClean="0"/>
              <a:t>econdaria 2° Grado</a:t>
            </a:r>
            <a:endParaRPr lang="it-IT" sz="2000" i="1" dirty="0"/>
          </a:p>
        </p:txBody>
      </p:sp>
      <p:sp>
        <p:nvSpPr>
          <p:cNvPr id="16" name="CasellaDiTesto 15"/>
          <p:cNvSpPr txBox="1"/>
          <p:nvPr/>
        </p:nvSpPr>
        <p:spPr>
          <a:xfrm>
            <a:off x="1450942" y="2643182"/>
            <a:ext cx="4286280" cy="584775"/>
          </a:xfrm>
          <a:prstGeom prst="rect">
            <a:avLst/>
          </a:prstGeom>
          <a:solidFill>
            <a:srgbClr val="FFC0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pPr algn="ctr"/>
            <a:r>
              <a:rPr lang="it-IT" sz="1600" b="1" i="1" dirty="0" smtClean="0">
                <a:solidFill>
                  <a:srgbClr val="FF0000"/>
                </a:solidFill>
              </a:rPr>
              <a:t>RISPETTO</a:t>
            </a:r>
            <a:r>
              <a:rPr lang="it-IT" sz="1600" b="1" i="1" dirty="0" smtClean="0">
                <a:solidFill>
                  <a:schemeClr val="bg1"/>
                </a:solidFill>
              </a:rPr>
              <a:t>  </a:t>
            </a:r>
          </a:p>
          <a:p>
            <a:pPr algn="ctr"/>
            <a:r>
              <a:rPr lang="it-IT" sz="1600" b="1" i="1" dirty="0" smtClean="0">
                <a:solidFill>
                  <a:srgbClr val="006600"/>
                </a:solidFill>
              </a:rPr>
              <a:t>PER OGNI  DIVERSITÀ</a:t>
            </a:r>
            <a:endParaRPr lang="it-IT" sz="1600" b="1" i="1" dirty="0">
              <a:solidFill>
                <a:srgbClr val="006600"/>
              </a:solidFill>
            </a:endParaRPr>
          </a:p>
        </p:txBody>
      </p:sp>
      <p:sp>
        <p:nvSpPr>
          <p:cNvPr id="18" name="CasellaDiTesto 17"/>
          <p:cNvSpPr txBox="1"/>
          <p:nvPr/>
        </p:nvSpPr>
        <p:spPr>
          <a:xfrm>
            <a:off x="6451602" y="2643182"/>
            <a:ext cx="4286280" cy="584775"/>
          </a:xfrm>
          <a:prstGeom prst="rect">
            <a:avLst/>
          </a:prstGeom>
          <a:solidFill>
            <a:srgbClr val="FFC0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pPr algn="ctr"/>
            <a:r>
              <a:rPr lang="it-IT" sz="1600" b="1" i="1" dirty="0" smtClean="0">
                <a:solidFill>
                  <a:srgbClr val="00B050"/>
                </a:solidFill>
              </a:rPr>
              <a:t>ATTENZIONE</a:t>
            </a:r>
          </a:p>
          <a:p>
            <a:pPr algn="ctr"/>
            <a:r>
              <a:rPr lang="it-IT" sz="1600" b="1" i="1" dirty="0" smtClean="0">
                <a:solidFill>
                  <a:srgbClr val="FF0000"/>
                </a:solidFill>
              </a:rPr>
              <a:t>alla DIDATTICA  e all’ORGANIZZAZIONE</a:t>
            </a:r>
            <a:endParaRPr lang="it-IT" sz="1600" b="1" i="1" dirty="0">
              <a:solidFill>
                <a:srgbClr val="FF0000"/>
              </a:solidFill>
            </a:endParaRPr>
          </a:p>
        </p:txBody>
      </p:sp>
      <p:sp>
        <p:nvSpPr>
          <p:cNvPr id="23" name="Ovale 22"/>
          <p:cNvSpPr/>
          <p:nvPr/>
        </p:nvSpPr>
        <p:spPr>
          <a:xfrm>
            <a:off x="4990943" y="5709547"/>
            <a:ext cx="2197531" cy="648411"/>
          </a:xfrm>
          <a:prstGeom prst="ellipse">
            <a:avLst/>
          </a:prstGeom>
          <a:gradFill flip="none" rotWithShape="1">
            <a:gsLst>
              <a:gs pos="0">
                <a:srgbClr val="FF3399">
                  <a:alpha val="58000"/>
                </a:srgbClr>
              </a:gs>
              <a:gs pos="25000">
                <a:srgbClr val="FF6633"/>
              </a:gs>
              <a:gs pos="50000">
                <a:srgbClr val="FFFF00"/>
              </a:gs>
              <a:gs pos="75000">
                <a:srgbClr val="01A78F"/>
              </a:gs>
              <a:gs pos="100000">
                <a:srgbClr val="3366FF"/>
              </a:gs>
            </a:gsLst>
            <a:lin ang="2700000" scaled="1"/>
            <a:tileRect/>
          </a:gra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it-IT" sz="1400" b="1" dirty="0" smtClean="0">
              <a:solidFill>
                <a:srgbClr val="FF0000"/>
              </a:solidFill>
            </a:endParaRPr>
          </a:p>
        </p:txBody>
      </p:sp>
      <p:sp>
        <p:nvSpPr>
          <p:cNvPr id="25" name="Ovale 24"/>
          <p:cNvSpPr/>
          <p:nvPr/>
        </p:nvSpPr>
        <p:spPr>
          <a:xfrm>
            <a:off x="7737486" y="5000636"/>
            <a:ext cx="2317891" cy="642942"/>
          </a:xfrm>
          <a:prstGeom prst="ellipse">
            <a:avLst/>
          </a:prstGeom>
          <a:gradFill flip="none" rotWithShape="1">
            <a:gsLst>
              <a:gs pos="0">
                <a:srgbClr val="FF3399">
                  <a:alpha val="58000"/>
                </a:srgbClr>
              </a:gs>
              <a:gs pos="25000">
                <a:srgbClr val="FF6633"/>
              </a:gs>
              <a:gs pos="50000">
                <a:srgbClr val="FFFF00"/>
              </a:gs>
              <a:gs pos="75000">
                <a:srgbClr val="01A78F"/>
              </a:gs>
              <a:gs pos="100000">
                <a:srgbClr val="3366FF"/>
              </a:gs>
            </a:gsLst>
            <a:lin ang="2700000" scaled="1"/>
            <a:tileRect/>
          </a:gra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it-IT" sz="1400" b="1" dirty="0" smtClean="0">
                <a:solidFill>
                  <a:srgbClr val="002060"/>
                </a:solidFill>
              </a:rPr>
              <a:t>Sperimentazione</a:t>
            </a:r>
          </a:p>
        </p:txBody>
      </p:sp>
      <p:sp>
        <p:nvSpPr>
          <p:cNvPr id="26" name="Ovale 25"/>
          <p:cNvSpPr/>
          <p:nvPr/>
        </p:nvSpPr>
        <p:spPr>
          <a:xfrm>
            <a:off x="1022314" y="6072206"/>
            <a:ext cx="1960701" cy="571504"/>
          </a:xfrm>
          <a:prstGeom prst="ellipse">
            <a:avLst/>
          </a:prstGeom>
          <a:gradFill flip="none" rotWithShape="1">
            <a:gsLst>
              <a:gs pos="0">
                <a:srgbClr val="FF3399">
                  <a:alpha val="58000"/>
                </a:srgbClr>
              </a:gs>
              <a:gs pos="25000">
                <a:srgbClr val="FF6633"/>
              </a:gs>
              <a:gs pos="50000">
                <a:srgbClr val="FFFF00"/>
              </a:gs>
              <a:gs pos="75000">
                <a:srgbClr val="01A78F"/>
              </a:gs>
              <a:gs pos="100000">
                <a:srgbClr val="3366FF"/>
              </a:gs>
            </a:gsLst>
            <a:lin ang="2700000" scaled="1"/>
            <a:tileRect/>
          </a:gra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it-IT" sz="1400" b="1" dirty="0" smtClean="0">
                <a:solidFill>
                  <a:srgbClr val="002060"/>
                </a:solidFill>
              </a:rPr>
              <a:t>Clima sociale</a:t>
            </a:r>
          </a:p>
        </p:txBody>
      </p:sp>
      <p:sp>
        <p:nvSpPr>
          <p:cNvPr id="28" name="Ovale 27"/>
          <p:cNvSpPr/>
          <p:nvPr/>
        </p:nvSpPr>
        <p:spPr>
          <a:xfrm>
            <a:off x="8809056" y="6000768"/>
            <a:ext cx="2603643" cy="642942"/>
          </a:xfrm>
          <a:prstGeom prst="ellipse">
            <a:avLst/>
          </a:prstGeom>
          <a:gradFill flip="none" rotWithShape="1">
            <a:gsLst>
              <a:gs pos="0">
                <a:srgbClr val="FF3399">
                  <a:alpha val="58000"/>
                </a:srgbClr>
              </a:gs>
              <a:gs pos="25000">
                <a:srgbClr val="FF6633"/>
              </a:gs>
              <a:gs pos="50000">
                <a:srgbClr val="FFFF00"/>
              </a:gs>
              <a:gs pos="75000">
                <a:srgbClr val="01A78F"/>
              </a:gs>
              <a:gs pos="100000">
                <a:srgbClr val="3366FF"/>
              </a:gs>
            </a:gsLst>
            <a:lin ang="2700000" scaled="1"/>
            <a:tileRect/>
          </a:gra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it-IT" sz="1400" b="1" dirty="0" smtClean="0">
                <a:solidFill>
                  <a:srgbClr val="002060"/>
                </a:solidFill>
              </a:rPr>
              <a:t>Metodo Scientifico</a:t>
            </a:r>
            <a:endParaRPr lang="it-IT" sz="1400" b="1" dirty="0">
              <a:solidFill>
                <a:srgbClr val="002060"/>
              </a:solidFill>
            </a:endParaRPr>
          </a:p>
        </p:txBody>
      </p:sp>
      <p:sp>
        <p:nvSpPr>
          <p:cNvPr id="30" name="Ovale 29"/>
          <p:cNvSpPr/>
          <p:nvPr/>
        </p:nvSpPr>
        <p:spPr>
          <a:xfrm>
            <a:off x="2522512" y="5143512"/>
            <a:ext cx="1960701" cy="642942"/>
          </a:xfrm>
          <a:prstGeom prst="ellipse">
            <a:avLst/>
          </a:prstGeom>
          <a:gradFill flip="none" rotWithShape="1">
            <a:gsLst>
              <a:gs pos="0">
                <a:srgbClr val="FF3399">
                  <a:alpha val="58000"/>
                </a:srgbClr>
              </a:gs>
              <a:gs pos="25000">
                <a:srgbClr val="FF6633"/>
              </a:gs>
              <a:gs pos="50000">
                <a:srgbClr val="FFFF00"/>
              </a:gs>
              <a:gs pos="75000">
                <a:srgbClr val="01A78F"/>
              </a:gs>
              <a:gs pos="100000">
                <a:srgbClr val="3366FF"/>
              </a:gs>
            </a:gsLst>
            <a:lin ang="2700000" scaled="1"/>
            <a:tileRect/>
          </a:gra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it-IT" sz="1400" b="1" dirty="0" smtClean="0">
              <a:solidFill>
                <a:srgbClr val="FFFF00"/>
              </a:solidFill>
            </a:endParaRPr>
          </a:p>
        </p:txBody>
      </p:sp>
      <p:sp>
        <p:nvSpPr>
          <p:cNvPr id="31" name="CasellaDiTesto 30"/>
          <p:cNvSpPr txBox="1"/>
          <p:nvPr/>
        </p:nvSpPr>
        <p:spPr>
          <a:xfrm>
            <a:off x="1818765" y="5297021"/>
            <a:ext cx="335758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200" b="1" dirty="0" smtClean="0">
                <a:solidFill>
                  <a:srgbClr val="002060"/>
                </a:solidFill>
              </a:rPr>
              <a:t>Mediazione Didattica</a:t>
            </a:r>
            <a:endParaRPr lang="it-IT" sz="1200" b="1" dirty="0">
              <a:solidFill>
                <a:srgbClr val="002060"/>
              </a:solidFill>
            </a:endParaRPr>
          </a:p>
        </p:txBody>
      </p:sp>
      <p:sp>
        <p:nvSpPr>
          <p:cNvPr id="32" name="CasellaDiTesto 31"/>
          <p:cNvSpPr txBox="1"/>
          <p:nvPr/>
        </p:nvSpPr>
        <p:spPr>
          <a:xfrm>
            <a:off x="4451338" y="5852423"/>
            <a:ext cx="335758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400" b="1" dirty="0" smtClean="0">
                <a:solidFill>
                  <a:srgbClr val="002060"/>
                </a:solidFill>
              </a:rPr>
              <a:t>Relazione di Aiuto</a:t>
            </a:r>
            <a:endParaRPr lang="it-IT" sz="1400" b="1" dirty="0">
              <a:solidFill>
                <a:srgbClr val="002060"/>
              </a:solidFill>
            </a:endParaRPr>
          </a:p>
        </p:txBody>
      </p:sp>
      <p:sp>
        <p:nvSpPr>
          <p:cNvPr id="17" name="Rettangolo 16"/>
          <p:cNvSpPr/>
          <p:nvPr/>
        </p:nvSpPr>
        <p:spPr>
          <a:xfrm>
            <a:off x="4522776" y="3500438"/>
            <a:ext cx="3143272" cy="2000264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UpPour">
              <a:avLst/>
            </a:prstTxWarp>
            <a:spAutoFit/>
          </a:bodyPr>
          <a:lstStyle/>
          <a:p>
            <a:pPr algn="ctr"/>
            <a:r>
              <a:rPr lang="it-IT" sz="3600" b="1" cap="none" spc="0" dirty="0" smtClean="0">
                <a:ln w="17780" cmpd="sng">
                  <a:noFill/>
                  <a:prstDash val="solid"/>
                  <a:miter lim="800000"/>
                </a:ln>
                <a:solidFill>
                  <a:srgbClr val="00B05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Condizioni di ben-essere</a:t>
            </a:r>
            <a:endParaRPr lang="it-IT" sz="3600" b="1" cap="none" spc="0" dirty="0">
              <a:ln w="17780" cmpd="sng">
                <a:noFill/>
                <a:prstDash val="solid"/>
                <a:miter lim="800000"/>
              </a:ln>
              <a:solidFill>
                <a:srgbClr val="00B050"/>
              </a:soli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</a:endParaRPr>
          </a:p>
        </p:txBody>
      </p:sp>
      <p:sp>
        <p:nvSpPr>
          <p:cNvPr id="2" name="Freccia curva 1"/>
          <p:cNvSpPr/>
          <p:nvPr/>
        </p:nvSpPr>
        <p:spPr>
          <a:xfrm rot="10800000">
            <a:off x="8160984" y="3585147"/>
            <a:ext cx="648072" cy="714380"/>
          </a:xfrm>
          <a:prstGeom prst="bentArrow">
            <a:avLst>
              <a:gd name="adj1" fmla="val 25000"/>
              <a:gd name="adj2" fmla="val 25000"/>
              <a:gd name="adj3" fmla="val 34901"/>
              <a:gd name="adj4" fmla="val 28898"/>
            </a:avLst>
          </a:prstGeom>
          <a:solidFill>
            <a:srgbClr val="00B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chemeClr val="tx1"/>
              </a:solidFill>
            </a:endParaRPr>
          </a:p>
        </p:txBody>
      </p:sp>
      <p:sp>
        <p:nvSpPr>
          <p:cNvPr id="19" name="Freccia curva 18"/>
          <p:cNvSpPr/>
          <p:nvPr/>
        </p:nvSpPr>
        <p:spPr>
          <a:xfrm rot="10800000" flipH="1">
            <a:off x="3355170" y="3630648"/>
            <a:ext cx="651010" cy="714380"/>
          </a:xfrm>
          <a:prstGeom prst="bentArrow">
            <a:avLst>
              <a:gd name="adj1" fmla="val 25000"/>
              <a:gd name="adj2" fmla="val 25000"/>
              <a:gd name="adj3" fmla="val 34901"/>
              <a:gd name="adj4" fmla="val 28898"/>
            </a:avLst>
          </a:prstGeom>
          <a:solidFill>
            <a:srgbClr val="00B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69924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  <p:bldP spid="16" grpId="0" animBg="1"/>
      <p:bldP spid="18" grpId="0" animBg="1"/>
      <p:bldP spid="23" grpId="0" animBg="1"/>
      <p:bldP spid="25" grpId="0" animBg="1"/>
      <p:bldP spid="26" grpId="0" animBg="1"/>
      <p:bldP spid="28" grpId="0" animBg="1"/>
      <p:bldP spid="30" grpId="0" animBg="1"/>
      <p:bldP spid="31" grpId="0"/>
      <p:bldP spid="32" grpId="0"/>
      <p:bldP spid="17" grpId="0"/>
      <p:bldP spid="2" grpId="0" animBg="1"/>
      <p:bldP spid="1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3594752" y="332656"/>
            <a:ext cx="8594073" cy="822111"/>
          </a:xfrm>
        </p:spPr>
        <p:txBody>
          <a:bodyPr rtlCol="0">
            <a:noAutofit/>
          </a:bodyPr>
          <a:lstStyle/>
          <a:p>
            <a:pPr algn="ctr">
              <a:defRPr/>
            </a:pPr>
            <a:r>
              <a:rPr lang="it-IT" sz="4399" b="1" dirty="0" smtClean="0">
                <a:solidFill>
                  <a:srgbClr val="FF0000"/>
                </a:solidFill>
                <a:latin typeface="Bookman Old Style" panose="02050604050505020204" pitchFamily="18" charset="0"/>
              </a:rPr>
              <a:t>CONTESTO </a:t>
            </a:r>
            <a:br>
              <a:rPr lang="it-IT" sz="4399" b="1" dirty="0" smtClean="0">
                <a:solidFill>
                  <a:srgbClr val="FF0000"/>
                </a:solidFill>
                <a:latin typeface="Bookman Old Style" panose="02050604050505020204" pitchFamily="18" charset="0"/>
              </a:rPr>
            </a:br>
            <a:r>
              <a:rPr lang="it-IT" sz="2000" b="1" dirty="0" smtClean="0">
                <a:solidFill>
                  <a:srgbClr val="FF0000"/>
                </a:solidFill>
                <a:latin typeface="Bookman Old Style" panose="02050604050505020204" pitchFamily="18" charset="0"/>
              </a:rPr>
              <a:t>caratterizzante la scuola inclusiva</a:t>
            </a:r>
            <a:endParaRPr lang="it-IT" sz="2000" b="1" dirty="0">
              <a:solidFill>
                <a:srgbClr val="FF0000"/>
              </a:solidFill>
              <a:latin typeface="Bookman Old Style" panose="02050604050505020204" pitchFamily="18" charset="0"/>
            </a:endParaRPr>
          </a:p>
        </p:txBody>
      </p:sp>
      <p:graphicFrame>
        <p:nvGraphicFramePr>
          <p:cNvPr id="3" name="Diagramma 2"/>
          <p:cNvGraphicFramePr/>
          <p:nvPr>
            <p:extLst/>
          </p:nvPr>
        </p:nvGraphicFramePr>
        <p:xfrm>
          <a:off x="165058" y="2714620"/>
          <a:ext cx="7429552" cy="17316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8207" name="Rettangolo 8"/>
          <p:cNvSpPr>
            <a:spLocks noChangeArrowheads="1"/>
          </p:cNvSpPr>
          <p:nvPr/>
        </p:nvSpPr>
        <p:spPr bwMode="auto">
          <a:xfrm>
            <a:off x="307934" y="5026895"/>
            <a:ext cx="6286544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algn="ctr" eaLnBrk="1" hangingPunct="1"/>
            <a:r>
              <a:rPr lang="it-IT" sz="2000" i="1" dirty="0"/>
              <a:t>(</a:t>
            </a:r>
            <a:r>
              <a:rPr lang="it-IT" sz="2000" i="1" dirty="0">
                <a:solidFill>
                  <a:srgbClr val="FF0000"/>
                </a:solidFill>
              </a:rPr>
              <a:t>Profilo delle </a:t>
            </a:r>
            <a:r>
              <a:rPr lang="it-IT" sz="2000" i="1" dirty="0" smtClean="0">
                <a:solidFill>
                  <a:srgbClr val="FF0000"/>
                </a:solidFill>
              </a:rPr>
              <a:t>competenze </a:t>
            </a:r>
            <a:r>
              <a:rPr lang="it-IT" sz="2000" i="1" dirty="0" smtClean="0"/>
              <a:t>al termine dei due </a:t>
            </a:r>
          </a:p>
          <a:p>
            <a:pPr algn="ctr" eaLnBrk="1" hangingPunct="1"/>
            <a:r>
              <a:rPr lang="it-IT" sz="2000" i="1" dirty="0" smtClean="0"/>
              <a:t>Cicli di Istruzione e Formazione) </a:t>
            </a:r>
            <a:r>
              <a:rPr lang="it-IT" sz="2800" i="1" dirty="0" smtClean="0"/>
              <a:t> </a:t>
            </a:r>
            <a:endParaRPr lang="it-IT" sz="2800" i="1" dirty="0"/>
          </a:p>
        </p:txBody>
      </p:sp>
      <p:graphicFrame>
        <p:nvGraphicFramePr>
          <p:cNvPr id="7" name="Diagramma 6"/>
          <p:cNvGraphicFramePr/>
          <p:nvPr>
            <p:extLst>
              <p:ext uri="{D42A27DB-BD31-4B8C-83A1-F6EECF244321}">
                <p14:modId xmlns:p14="http://schemas.microsoft.com/office/powerpoint/2010/main" val="870904884"/>
              </p:ext>
            </p:extLst>
          </p:nvPr>
        </p:nvGraphicFramePr>
        <p:xfrm>
          <a:off x="6174493" y="1440744"/>
          <a:ext cx="5904656" cy="54172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sp>
        <p:nvSpPr>
          <p:cNvPr id="4" name="Ovale 3"/>
          <p:cNvSpPr/>
          <p:nvPr/>
        </p:nvSpPr>
        <p:spPr>
          <a:xfrm>
            <a:off x="8326660" y="6084150"/>
            <a:ext cx="360040" cy="353144"/>
          </a:xfrm>
          <a:prstGeom prst="ellipse">
            <a:avLst/>
          </a:prstGeom>
          <a:solidFill>
            <a:schemeClr val="bg1"/>
          </a:solidFill>
          <a:ln>
            <a:solidFill>
              <a:srgbClr val="00B05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b="1" dirty="0" smtClean="0">
                <a:solidFill>
                  <a:srgbClr val="FF0000"/>
                </a:solidFill>
              </a:rPr>
              <a:t>1</a:t>
            </a:r>
            <a:endParaRPr lang="it-IT" b="1" dirty="0">
              <a:solidFill>
                <a:srgbClr val="FF0000"/>
              </a:solidFill>
            </a:endParaRPr>
          </a:p>
        </p:txBody>
      </p:sp>
      <p:sp>
        <p:nvSpPr>
          <p:cNvPr id="8" name="Ovale 7"/>
          <p:cNvSpPr/>
          <p:nvPr/>
        </p:nvSpPr>
        <p:spPr>
          <a:xfrm>
            <a:off x="8350542" y="2636912"/>
            <a:ext cx="360040" cy="353144"/>
          </a:xfrm>
          <a:prstGeom prst="ellipse">
            <a:avLst/>
          </a:prstGeom>
          <a:solidFill>
            <a:schemeClr val="bg1"/>
          </a:solidFill>
          <a:ln>
            <a:solidFill>
              <a:srgbClr val="00B05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b="1" dirty="0" smtClean="0">
                <a:solidFill>
                  <a:srgbClr val="FF0000"/>
                </a:solidFill>
              </a:rPr>
              <a:t>5</a:t>
            </a:r>
            <a:endParaRPr lang="it-IT" b="1" dirty="0">
              <a:solidFill>
                <a:srgbClr val="FF0000"/>
              </a:solidFill>
            </a:endParaRPr>
          </a:p>
        </p:txBody>
      </p:sp>
      <p:sp>
        <p:nvSpPr>
          <p:cNvPr id="9" name="Ovale 8"/>
          <p:cNvSpPr/>
          <p:nvPr/>
        </p:nvSpPr>
        <p:spPr>
          <a:xfrm>
            <a:off x="8318820" y="3491862"/>
            <a:ext cx="360040" cy="353144"/>
          </a:xfrm>
          <a:prstGeom prst="ellipse">
            <a:avLst/>
          </a:prstGeom>
          <a:solidFill>
            <a:schemeClr val="bg1"/>
          </a:solidFill>
          <a:ln>
            <a:solidFill>
              <a:srgbClr val="00B05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b="1" dirty="0" smtClean="0">
                <a:solidFill>
                  <a:srgbClr val="FF0000"/>
                </a:solidFill>
              </a:rPr>
              <a:t>4</a:t>
            </a:r>
            <a:endParaRPr lang="it-IT" b="1" dirty="0">
              <a:solidFill>
                <a:srgbClr val="FF0000"/>
              </a:solidFill>
            </a:endParaRPr>
          </a:p>
        </p:txBody>
      </p:sp>
      <p:sp>
        <p:nvSpPr>
          <p:cNvPr id="10" name="Ovale 9"/>
          <p:cNvSpPr/>
          <p:nvPr/>
        </p:nvSpPr>
        <p:spPr>
          <a:xfrm>
            <a:off x="8326660" y="4341222"/>
            <a:ext cx="360040" cy="353144"/>
          </a:xfrm>
          <a:prstGeom prst="ellipse">
            <a:avLst/>
          </a:prstGeom>
          <a:solidFill>
            <a:schemeClr val="bg1"/>
          </a:solidFill>
          <a:ln>
            <a:solidFill>
              <a:srgbClr val="00B05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b="1" dirty="0" smtClean="0">
                <a:solidFill>
                  <a:srgbClr val="FF0000"/>
                </a:solidFill>
              </a:rPr>
              <a:t>3</a:t>
            </a:r>
            <a:endParaRPr lang="it-IT" b="1" dirty="0">
              <a:solidFill>
                <a:srgbClr val="FF0000"/>
              </a:solidFill>
            </a:endParaRPr>
          </a:p>
        </p:txBody>
      </p:sp>
      <p:sp>
        <p:nvSpPr>
          <p:cNvPr id="11" name="Ovale 10"/>
          <p:cNvSpPr/>
          <p:nvPr/>
        </p:nvSpPr>
        <p:spPr>
          <a:xfrm>
            <a:off x="8335224" y="5229200"/>
            <a:ext cx="360040" cy="353144"/>
          </a:xfrm>
          <a:prstGeom prst="ellipse">
            <a:avLst/>
          </a:prstGeom>
          <a:solidFill>
            <a:schemeClr val="bg1"/>
          </a:solidFill>
          <a:ln>
            <a:solidFill>
              <a:srgbClr val="00B05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b="1" dirty="0" smtClean="0">
                <a:solidFill>
                  <a:srgbClr val="FF0000"/>
                </a:solidFill>
              </a:rPr>
              <a:t>2</a:t>
            </a:r>
            <a:endParaRPr lang="it-IT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90448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17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17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17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17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82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82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82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AsOne/>
      </p:bldGraphic>
      <p:bldP spid="8207" grpId="0"/>
      <p:bldGraphic spid="7" grpId="0">
        <p:bldAsOne/>
      </p:bldGraphic>
      <p:bldP spid="4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tangolo 2"/>
          <p:cNvSpPr/>
          <p:nvPr/>
        </p:nvSpPr>
        <p:spPr>
          <a:xfrm>
            <a:off x="2851887" y="663582"/>
            <a:ext cx="3967267" cy="707886"/>
          </a:xfrm>
          <a:prstGeom prst="rect">
            <a:avLst/>
          </a:prstGeom>
          <a:solidFill>
            <a:schemeClr val="bg2"/>
          </a:solidFill>
          <a:ln w="38100">
            <a:solidFill>
              <a:schemeClr val="accent1"/>
            </a:solidFill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it-IT" sz="40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Classe ….. </a:t>
            </a:r>
            <a:endParaRPr lang="it-IT" sz="4000" b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sp>
        <p:nvSpPr>
          <p:cNvPr id="4" name="Rettangolo 3"/>
          <p:cNvSpPr/>
          <p:nvPr/>
        </p:nvSpPr>
        <p:spPr>
          <a:xfrm>
            <a:off x="1450942" y="2146789"/>
            <a:ext cx="4597056" cy="1754326"/>
          </a:xfrm>
          <a:prstGeom prst="rect">
            <a:avLst/>
          </a:prstGeom>
          <a:solidFill>
            <a:schemeClr val="bg2"/>
          </a:solidFill>
          <a:ln w="28575">
            <a:solidFill>
              <a:schemeClr val="accent1"/>
            </a:solidFill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it-IT" sz="2000" b="1" spc="50" dirty="0" smtClean="0">
                <a:ln w="9525" cmpd="sng">
                  <a:noFill/>
                  <a:prstDash val="solid"/>
                </a:ln>
                <a:solidFill>
                  <a:srgbClr val="00B05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Alunni n.20</a:t>
            </a:r>
          </a:p>
          <a:p>
            <a:pPr>
              <a:defRPr/>
            </a:pPr>
            <a:r>
              <a:rPr lang="it-IT" sz="1400" b="1" spc="50" dirty="0" smtClean="0">
                <a:ln w="9525" cmpd="sng">
                  <a:noFill/>
                  <a:prstDash val="solid"/>
                </a:ln>
                <a:effectLst/>
              </a:rPr>
              <a:t>di cui:</a:t>
            </a:r>
          </a:p>
          <a:p>
            <a:pPr>
              <a:buFont typeface="Wingdings" pitchFamily="2" charset="2"/>
              <a:buChar char="§"/>
              <a:defRPr/>
            </a:pPr>
            <a:r>
              <a:rPr lang="it-IT" sz="1400" b="1" spc="50" dirty="0" smtClean="0">
                <a:ln w="9525" cmpd="sng">
                  <a:noFill/>
                  <a:prstDash val="solid"/>
                </a:ln>
                <a:effectLst/>
              </a:rPr>
              <a:t> Uno con </a:t>
            </a:r>
            <a:r>
              <a:rPr lang="it-IT" sz="1400" b="1" spc="50" dirty="0" smtClean="0">
                <a:ln w="9525" cmpd="sng">
                  <a:noFill/>
                  <a:prstDash val="solid"/>
                </a:ln>
                <a:solidFill>
                  <a:srgbClr val="FF0000"/>
                </a:solidFill>
                <a:effectLst/>
              </a:rPr>
              <a:t>disturbo dello spettro autistico e </a:t>
            </a:r>
            <a:r>
              <a:rPr lang="it-IT" sz="1400" b="1" spc="50" dirty="0" smtClean="0">
                <a:ln w="9525" cmpd="sng">
                  <a:noFill/>
                  <a:prstDash val="solid"/>
                </a:ln>
                <a:effectLst/>
              </a:rPr>
              <a:t> </a:t>
            </a:r>
          </a:p>
          <a:p>
            <a:pPr>
              <a:defRPr/>
            </a:pPr>
            <a:r>
              <a:rPr lang="it-IT" sz="1400" b="1" spc="50" dirty="0" smtClean="0">
                <a:ln w="9525" cmpd="sng">
                  <a:noFill/>
                  <a:prstDash val="solid"/>
                </a:ln>
                <a:solidFill>
                  <a:srgbClr val="FF0000"/>
                </a:solidFill>
                <a:effectLst/>
              </a:rPr>
              <a:t>   disabilità mentale medio grave</a:t>
            </a:r>
          </a:p>
          <a:p>
            <a:pPr>
              <a:buFont typeface="Wingdings" pitchFamily="2" charset="2"/>
              <a:buChar char="§"/>
              <a:defRPr/>
            </a:pPr>
            <a:r>
              <a:rPr lang="it-IT" sz="1400" b="1" spc="50" dirty="0" smtClean="0">
                <a:ln w="9525" cmpd="sng">
                  <a:noFill/>
                  <a:prstDash val="solid"/>
                </a:ln>
              </a:rPr>
              <a:t> Uno</a:t>
            </a:r>
            <a:r>
              <a:rPr lang="it-IT" sz="1400" b="1" spc="50" dirty="0" smtClean="0">
                <a:ln w="9525" cmpd="sng">
                  <a:noFill/>
                  <a:prstDash val="solid"/>
                </a:ln>
                <a:solidFill>
                  <a:srgbClr val="FF0000"/>
                </a:solidFill>
              </a:rPr>
              <a:t> con Dislessia</a:t>
            </a:r>
            <a:endParaRPr lang="it-IT" sz="1400" b="1" spc="50" dirty="0" smtClean="0">
              <a:ln w="9525" cmpd="sng">
                <a:noFill/>
                <a:prstDash val="solid"/>
              </a:ln>
              <a:solidFill>
                <a:srgbClr val="FF0000"/>
              </a:solidFill>
              <a:effectLst/>
            </a:endParaRPr>
          </a:p>
          <a:p>
            <a:pPr>
              <a:buFont typeface="Wingdings" pitchFamily="2" charset="2"/>
              <a:buChar char="§"/>
              <a:defRPr/>
            </a:pPr>
            <a:r>
              <a:rPr lang="it-IT" sz="1400" b="1" spc="50" dirty="0" smtClean="0">
                <a:ln w="9525" cmpd="sng">
                  <a:noFill/>
                  <a:prstDash val="solid"/>
                </a:ln>
                <a:effectLst/>
              </a:rPr>
              <a:t> Uno </a:t>
            </a:r>
            <a:r>
              <a:rPr lang="it-IT" sz="1400" b="1" spc="50" dirty="0" smtClean="0">
                <a:ln w="9525" cmpd="sng">
                  <a:noFill/>
                  <a:prstDash val="solid"/>
                </a:ln>
                <a:solidFill>
                  <a:srgbClr val="FF0000"/>
                </a:solidFill>
              </a:rPr>
              <a:t>con </a:t>
            </a:r>
            <a:r>
              <a:rPr lang="it-IT" sz="1400" b="1" spc="50" dirty="0" err="1" smtClean="0">
                <a:ln w="9525" cmpd="sng">
                  <a:noFill/>
                  <a:prstDash val="solid"/>
                </a:ln>
                <a:solidFill>
                  <a:srgbClr val="FF0000"/>
                </a:solidFill>
              </a:rPr>
              <a:t>Discalculia</a:t>
            </a:r>
            <a:r>
              <a:rPr lang="it-IT" sz="1400" b="1" spc="50" dirty="0" smtClean="0">
                <a:ln w="9525" cmpd="sng">
                  <a:noFill/>
                  <a:prstDash val="solid"/>
                </a:ln>
                <a:effectLst/>
              </a:rPr>
              <a:t>  </a:t>
            </a:r>
          </a:p>
          <a:p>
            <a:pPr>
              <a:defRPr/>
            </a:pPr>
            <a:endParaRPr lang="it-IT" b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sp>
        <p:nvSpPr>
          <p:cNvPr id="5" name="Rettangolo 4"/>
          <p:cNvSpPr/>
          <p:nvPr/>
        </p:nvSpPr>
        <p:spPr>
          <a:xfrm>
            <a:off x="2022446" y="4589519"/>
            <a:ext cx="3659220" cy="584775"/>
          </a:xfrm>
          <a:prstGeom prst="rect">
            <a:avLst/>
          </a:prstGeom>
          <a:solidFill>
            <a:schemeClr val="accent6"/>
          </a:solidFill>
          <a:ln w="28575">
            <a:solidFill>
              <a:schemeClr val="accent1"/>
            </a:solidFill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it-IT" sz="3200" b="1" spc="50" dirty="0" smtClean="0">
                <a:ln w="9525" cmpd="sng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caratteristiche </a:t>
            </a:r>
            <a:endParaRPr lang="it-IT" sz="3200" b="1" spc="50" dirty="0">
              <a:ln w="9525" cmpd="sng">
                <a:solidFill>
                  <a:schemeClr val="bg1"/>
                </a:solidFill>
                <a:prstDash val="solid"/>
              </a:ln>
              <a:solidFill>
                <a:schemeClr val="bg1"/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sp>
        <p:nvSpPr>
          <p:cNvPr id="6" name="Ovale 5"/>
          <p:cNvSpPr/>
          <p:nvPr/>
        </p:nvSpPr>
        <p:spPr>
          <a:xfrm>
            <a:off x="6215103" y="1919340"/>
            <a:ext cx="1883727" cy="1814460"/>
          </a:xfrm>
          <a:prstGeom prst="ellipse">
            <a:avLst/>
          </a:prstGeom>
          <a:solidFill>
            <a:schemeClr val="accent6"/>
          </a:solidFill>
          <a:ln w="28575">
            <a:solidFill>
              <a:schemeClr val="accent1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 smtClean="0"/>
              <a:t>Rispetto </a:t>
            </a:r>
          </a:p>
          <a:p>
            <a:pPr algn="ctr"/>
            <a:r>
              <a:rPr lang="it-IT" dirty="0" smtClean="0"/>
              <a:t>di ogni </a:t>
            </a:r>
            <a:r>
              <a:rPr lang="it-IT" b="1" i="1" dirty="0" smtClean="0">
                <a:solidFill>
                  <a:srgbClr val="FFFF00"/>
                </a:solidFill>
              </a:rPr>
              <a:t>DIVERSITÀ</a:t>
            </a:r>
            <a:endParaRPr lang="it-IT" b="1" i="1" dirty="0">
              <a:solidFill>
                <a:srgbClr val="FFFF00"/>
              </a:solidFill>
            </a:endParaRPr>
          </a:p>
        </p:txBody>
      </p:sp>
      <p:sp>
        <p:nvSpPr>
          <p:cNvPr id="7" name="Ovale 6"/>
          <p:cNvSpPr/>
          <p:nvPr/>
        </p:nvSpPr>
        <p:spPr>
          <a:xfrm>
            <a:off x="7529368" y="2673059"/>
            <a:ext cx="2668726" cy="2445327"/>
          </a:xfrm>
          <a:prstGeom prst="ellipse">
            <a:avLst/>
          </a:prstGeom>
          <a:solidFill>
            <a:schemeClr val="accent6"/>
          </a:solidFill>
          <a:ln w="28575">
            <a:solidFill>
              <a:schemeClr val="accent1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 smtClean="0"/>
          </a:p>
        </p:txBody>
      </p:sp>
      <p:sp>
        <p:nvSpPr>
          <p:cNvPr id="11" name="CasellaDiTesto 10"/>
          <p:cNvSpPr txBox="1"/>
          <p:nvPr/>
        </p:nvSpPr>
        <p:spPr>
          <a:xfrm>
            <a:off x="7700615" y="3283201"/>
            <a:ext cx="2326230" cy="923330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it-IT" b="1" i="1" dirty="0" smtClean="0">
                <a:solidFill>
                  <a:srgbClr val="FFFF00"/>
                </a:solidFill>
              </a:rPr>
              <a:t>ATTENZIONE</a:t>
            </a:r>
          </a:p>
          <a:p>
            <a:pPr algn="ctr"/>
            <a:r>
              <a:rPr lang="it-IT" b="1" i="1" dirty="0" smtClean="0">
                <a:solidFill>
                  <a:schemeClr val="bg1"/>
                </a:solidFill>
              </a:rPr>
              <a:t>alla</a:t>
            </a:r>
          </a:p>
          <a:p>
            <a:pPr algn="ctr"/>
            <a:r>
              <a:rPr lang="it-IT" b="1" i="1" dirty="0" smtClean="0">
                <a:solidFill>
                  <a:schemeClr val="bg1"/>
                </a:solidFill>
              </a:rPr>
              <a:t>DIDATTICA</a:t>
            </a:r>
            <a:endParaRPr lang="it-IT" b="1" i="1" dirty="0">
              <a:solidFill>
                <a:schemeClr val="bg1"/>
              </a:solidFill>
            </a:endParaRPr>
          </a:p>
        </p:txBody>
      </p:sp>
      <p:sp>
        <p:nvSpPr>
          <p:cNvPr id="12" name="Ovale 11"/>
          <p:cNvSpPr/>
          <p:nvPr/>
        </p:nvSpPr>
        <p:spPr>
          <a:xfrm>
            <a:off x="6587504" y="4003820"/>
            <a:ext cx="1883727" cy="1814460"/>
          </a:xfrm>
          <a:prstGeom prst="ellipse">
            <a:avLst/>
          </a:prstGeom>
          <a:solidFill>
            <a:schemeClr val="accent6"/>
          </a:solidFill>
          <a:ln w="28575">
            <a:solidFill>
              <a:schemeClr val="accent1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400" b="1" i="1" dirty="0">
              <a:solidFill>
                <a:srgbClr val="FFFF00"/>
              </a:solidFill>
            </a:endParaRPr>
          </a:p>
        </p:txBody>
      </p:sp>
      <p:sp>
        <p:nvSpPr>
          <p:cNvPr id="13" name="CasellaDiTesto 12"/>
          <p:cNvSpPr txBox="1"/>
          <p:nvPr/>
        </p:nvSpPr>
        <p:spPr>
          <a:xfrm>
            <a:off x="6384965" y="4595659"/>
            <a:ext cx="2326230" cy="646331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it-IT" b="1" i="1" dirty="0" smtClean="0">
                <a:solidFill>
                  <a:schemeClr val="bg1"/>
                </a:solidFill>
              </a:rPr>
              <a:t>Attività</a:t>
            </a:r>
          </a:p>
          <a:p>
            <a:pPr algn="ctr"/>
            <a:r>
              <a:rPr lang="it-IT" b="1" i="1" dirty="0" smtClean="0">
                <a:solidFill>
                  <a:srgbClr val="FFFF00"/>
                </a:solidFill>
              </a:rPr>
              <a:t>SPERIMENTALE</a:t>
            </a:r>
            <a:endParaRPr lang="it-IT" b="1" i="1" dirty="0">
              <a:solidFill>
                <a:srgbClr val="FFFF00"/>
              </a:solidFill>
            </a:endParaRPr>
          </a:p>
        </p:txBody>
      </p:sp>
      <p:sp>
        <p:nvSpPr>
          <p:cNvPr id="14" name="Ovale 13"/>
          <p:cNvSpPr/>
          <p:nvPr/>
        </p:nvSpPr>
        <p:spPr>
          <a:xfrm>
            <a:off x="9348337" y="1516188"/>
            <a:ext cx="1883727" cy="1814460"/>
          </a:xfrm>
          <a:prstGeom prst="ellipse">
            <a:avLst/>
          </a:prstGeom>
          <a:solidFill>
            <a:schemeClr val="accent6"/>
          </a:solidFill>
          <a:ln w="28575">
            <a:solidFill>
              <a:schemeClr val="accent1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b="1" i="1" dirty="0" smtClean="0">
                <a:solidFill>
                  <a:srgbClr val="FFFF00"/>
                </a:solidFill>
              </a:rPr>
              <a:t>Relazione </a:t>
            </a:r>
            <a:r>
              <a:rPr lang="it-IT" sz="2000" dirty="0" smtClean="0"/>
              <a:t>d’aiuto</a:t>
            </a:r>
            <a:endParaRPr lang="it-IT" sz="2000" b="1" i="1" dirty="0">
              <a:solidFill>
                <a:srgbClr val="FFFF00"/>
              </a:solidFill>
            </a:endParaRPr>
          </a:p>
        </p:txBody>
      </p:sp>
      <p:sp>
        <p:nvSpPr>
          <p:cNvPr id="15" name="Ovale 14"/>
          <p:cNvSpPr/>
          <p:nvPr/>
        </p:nvSpPr>
        <p:spPr>
          <a:xfrm>
            <a:off x="9117534" y="4055934"/>
            <a:ext cx="1883727" cy="1814460"/>
          </a:xfrm>
          <a:prstGeom prst="ellipse">
            <a:avLst/>
          </a:prstGeom>
          <a:solidFill>
            <a:schemeClr val="accent6"/>
          </a:solidFill>
          <a:ln w="28575">
            <a:solidFill>
              <a:schemeClr val="accent1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600" b="1" i="1" dirty="0">
              <a:solidFill>
                <a:srgbClr val="FFFF00"/>
              </a:solidFill>
            </a:endParaRPr>
          </a:p>
        </p:txBody>
      </p:sp>
      <p:sp>
        <p:nvSpPr>
          <p:cNvPr id="16" name="CasellaDiTesto 15"/>
          <p:cNvSpPr txBox="1"/>
          <p:nvPr/>
        </p:nvSpPr>
        <p:spPr>
          <a:xfrm>
            <a:off x="8905834" y="4583353"/>
            <a:ext cx="2326230" cy="923330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it-IT" b="1" i="1" dirty="0" smtClean="0">
                <a:solidFill>
                  <a:srgbClr val="FFFF00"/>
                </a:solidFill>
              </a:rPr>
              <a:t>SCIENTIFICITÀ</a:t>
            </a:r>
          </a:p>
          <a:p>
            <a:pPr algn="ctr"/>
            <a:r>
              <a:rPr lang="it-IT" b="1" i="1" dirty="0">
                <a:solidFill>
                  <a:schemeClr val="bg1"/>
                </a:solidFill>
              </a:rPr>
              <a:t>d</a:t>
            </a:r>
            <a:r>
              <a:rPr lang="it-IT" b="1" i="1" dirty="0" smtClean="0">
                <a:solidFill>
                  <a:schemeClr val="bg1"/>
                </a:solidFill>
              </a:rPr>
              <a:t>elle</a:t>
            </a:r>
          </a:p>
          <a:p>
            <a:pPr algn="ctr"/>
            <a:r>
              <a:rPr lang="it-IT" b="1" i="1" dirty="0" smtClean="0">
                <a:solidFill>
                  <a:schemeClr val="bg1"/>
                </a:solidFill>
              </a:rPr>
              <a:t>proposte</a:t>
            </a:r>
          </a:p>
        </p:txBody>
      </p:sp>
      <p:sp>
        <p:nvSpPr>
          <p:cNvPr id="8" name="Ovale 7"/>
          <p:cNvSpPr/>
          <p:nvPr/>
        </p:nvSpPr>
        <p:spPr>
          <a:xfrm>
            <a:off x="7732040" y="1212583"/>
            <a:ext cx="1883727" cy="1814460"/>
          </a:xfrm>
          <a:prstGeom prst="ellipse">
            <a:avLst/>
          </a:prstGeom>
          <a:solidFill>
            <a:schemeClr val="accent1"/>
          </a:solidFill>
          <a:ln w="28575">
            <a:solidFill>
              <a:srgbClr val="FFFF00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400" b="1" i="1" dirty="0" smtClean="0">
                <a:solidFill>
                  <a:srgbClr val="FFFF00"/>
                </a:solidFill>
              </a:rPr>
              <a:t>Clima </a:t>
            </a:r>
            <a:r>
              <a:rPr lang="it-IT" sz="1600" b="1" i="1" dirty="0" smtClean="0"/>
              <a:t>Sociale e relazionale</a:t>
            </a:r>
            <a:endParaRPr lang="it-IT" sz="2400" b="1" i="1" dirty="0">
              <a:solidFill>
                <a:srgbClr val="FFFF00"/>
              </a:solidFill>
            </a:endParaRPr>
          </a:p>
        </p:txBody>
      </p:sp>
      <p:sp>
        <p:nvSpPr>
          <p:cNvPr id="17" name="Angolo ripiegato 16"/>
          <p:cNvSpPr/>
          <p:nvPr/>
        </p:nvSpPr>
        <p:spPr>
          <a:xfrm>
            <a:off x="1951008" y="4518081"/>
            <a:ext cx="3975216" cy="696869"/>
          </a:xfrm>
          <a:prstGeom prst="foldedCorner">
            <a:avLst>
              <a:gd name="adj" fmla="val 50000"/>
            </a:avLst>
          </a:prstGeom>
          <a:ln w="28575">
            <a:solidFill>
              <a:srgbClr val="FFFF00"/>
            </a:solidFill>
          </a:ln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200" dirty="0" smtClean="0"/>
          </a:p>
          <a:p>
            <a:pPr algn="ctr"/>
            <a:endParaRPr lang="it-IT" dirty="0" smtClean="0"/>
          </a:p>
          <a:p>
            <a:pPr algn="ctr"/>
            <a:r>
              <a:rPr lang="it-IT" sz="1600" dirty="0" smtClean="0"/>
              <a:t>Criterio allestimento</a:t>
            </a:r>
          </a:p>
          <a:p>
            <a:pPr algn="ctr"/>
            <a:r>
              <a:rPr lang="it-IT" sz="1400" dirty="0" smtClean="0">
                <a:solidFill>
                  <a:srgbClr val="FFFF00"/>
                </a:solidFill>
              </a:rPr>
              <a:t>“ETEROGENEITÀ CONTROLLATA”</a:t>
            </a:r>
            <a:endParaRPr lang="it-IT" sz="1400" dirty="0">
              <a:solidFill>
                <a:srgbClr val="FFFF00"/>
              </a:solidFill>
            </a:endParaRPr>
          </a:p>
        </p:txBody>
      </p:sp>
      <p:pic>
        <p:nvPicPr>
          <p:cNvPr id="1026" name="Picture 2" descr="isultati immagini per ipotesi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946" r="28000" b="36432"/>
          <a:stretch/>
        </p:blipFill>
        <p:spPr bwMode="auto">
          <a:xfrm>
            <a:off x="736562" y="571480"/>
            <a:ext cx="1371243" cy="716692"/>
          </a:xfrm>
          <a:prstGeom prst="rect">
            <a:avLst/>
          </a:prstGeom>
          <a:noFill/>
          <a:ln w="28575">
            <a:solidFill>
              <a:schemeClr val="tx1">
                <a:lumMod val="50000"/>
                <a:lumOff val="50000"/>
              </a:schemeClr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64878829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20521E-6 2.91397E-6 L 0.43231 -0.64177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600" y="-321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7" dur="2000" fill="hold"/>
                                        <p:tgtEl>
                                          <p:spTgt spid="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11" grpId="0"/>
      <p:bldP spid="12" grpId="0" animBg="1"/>
      <p:bldP spid="13" grpId="0"/>
      <p:bldP spid="14" grpId="0" animBg="1"/>
      <p:bldP spid="15" grpId="0" animBg="1"/>
      <p:bldP spid="16" grpId="0"/>
      <p:bldP spid="8" grpId="0" animBg="1"/>
      <p:bldP spid="8" grpId="1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tangolo 3"/>
          <p:cNvSpPr/>
          <p:nvPr/>
        </p:nvSpPr>
        <p:spPr>
          <a:xfrm>
            <a:off x="1867695" y="994075"/>
            <a:ext cx="8450804" cy="677108"/>
          </a:xfrm>
          <a:prstGeom prst="rect">
            <a:avLst/>
          </a:prstGeom>
          <a:solidFill>
            <a:schemeClr val="bg2"/>
          </a:solidFill>
          <a:ln w="38100">
            <a:solidFill>
              <a:schemeClr val="accent1"/>
            </a:solidFill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it-IT" b="1" spc="50" dirty="0" smtClean="0">
                <a:ln w="9525" cmpd="sng">
                  <a:noFill/>
                  <a:prstDash val="solid"/>
                </a:ln>
                <a:solidFill>
                  <a:srgbClr val="00B05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IL </a:t>
            </a:r>
            <a:r>
              <a:rPr lang="it-IT" b="1" spc="50" dirty="0" smtClean="0">
                <a:ln w="9525" cmpd="sng">
                  <a:noFill/>
                  <a:prstDash val="solid"/>
                </a:ln>
                <a:solidFill>
                  <a:srgbClr val="FF000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CRITERIO</a:t>
            </a:r>
            <a:r>
              <a:rPr lang="it-IT" b="1" spc="50" dirty="0" smtClean="0">
                <a:ln w="9525" cmpd="sng">
                  <a:noFill/>
                  <a:prstDash val="solid"/>
                </a:ln>
                <a:solidFill>
                  <a:srgbClr val="00B05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DI ALLESTIMENTO DELLA CLASSE</a:t>
            </a:r>
          </a:p>
          <a:p>
            <a:pPr algn="ctr">
              <a:defRPr/>
            </a:pPr>
            <a:r>
              <a:rPr lang="it-IT" b="1" spc="50" dirty="0" smtClean="0">
                <a:ln w="9525" cmpd="sng">
                  <a:noFill/>
                  <a:prstDash val="solid"/>
                </a:ln>
                <a:solidFill>
                  <a:srgbClr val="00B05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TIENE CONTO DEL PRINCIPIO COSTITUZIONALE DELLA </a:t>
            </a:r>
            <a:r>
              <a:rPr lang="it-IT" b="1" spc="50" dirty="0" smtClean="0">
                <a:ln w="9525" cmpd="sng">
                  <a:noFill/>
                  <a:prstDash val="solid"/>
                </a:ln>
                <a:solidFill>
                  <a:srgbClr val="FF000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DEMOCRAT</a:t>
            </a:r>
            <a:r>
              <a:rPr lang="it-IT" sz="2000" b="1" spc="50" dirty="0" smtClean="0">
                <a:ln w="9525" cmpd="sng">
                  <a:noFill/>
                  <a:prstDash val="solid"/>
                </a:ln>
                <a:solidFill>
                  <a:srgbClr val="FF000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ICITÀ</a:t>
            </a:r>
          </a:p>
        </p:txBody>
      </p:sp>
      <p:sp>
        <p:nvSpPr>
          <p:cNvPr id="17" name="Angolo ripiegato 16"/>
          <p:cNvSpPr/>
          <p:nvPr/>
        </p:nvSpPr>
        <p:spPr>
          <a:xfrm>
            <a:off x="2538883" y="4140330"/>
            <a:ext cx="7119405" cy="1646124"/>
          </a:xfrm>
          <a:prstGeom prst="foldedCorner">
            <a:avLst>
              <a:gd name="adj" fmla="val 41900"/>
            </a:avLst>
          </a:prstGeom>
          <a:ln>
            <a:solidFill>
              <a:srgbClr val="FFFF00"/>
            </a:solidFill>
          </a:ln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200" dirty="0" smtClean="0"/>
          </a:p>
          <a:p>
            <a:pPr lvl="0" algn="ctr"/>
            <a:endParaRPr lang="it-IT" b="1" dirty="0" smtClean="0">
              <a:solidFill>
                <a:schemeClr val="bg1"/>
              </a:solidFill>
            </a:endParaRPr>
          </a:p>
          <a:p>
            <a:pPr lvl="0" algn="ctr"/>
            <a:endParaRPr lang="it-IT" b="1" dirty="0">
              <a:solidFill>
                <a:schemeClr val="bg1"/>
              </a:solidFill>
            </a:endParaRPr>
          </a:p>
          <a:p>
            <a:pPr marL="285750" lvl="0" indent="-285750">
              <a:buFont typeface="Wingdings" charset="2"/>
              <a:buChar char="§"/>
            </a:pPr>
            <a:endParaRPr lang="it-IT" b="1" dirty="0" smtClean="0">
              <a:solidFill>
                <a:srgbClr val="FFFF00"/>
              </a:solidFill>
            </a:endParaRPr>
          </a:p>
          <a:p>
            <a:pPr marL="285750" lvl="0" indent="-285750">
              <a:buFont typeface="Wingdings" charset="2"/>
              <a:buChar char="§"/>
            </a:pPr>
            <a:r>
              <a:rPr lang="it-IT" sz="1600" b="1" dirty="0" smtClean="0">
                <a:solidFill>
                  <a:srgbClr val="FFFF00"/>
                </a:solidFill>
              </a:rPr>
              <a:t>LEGGE 517/77 – LEGGE 104/92 </a:t>
            </a:r>
          </a:p>
          <a:p>
            <a:pPr marL="285750" indent="-285750">
              <a:buFont typeface="Wingdings" charset="2"/>
              <a:buChar char="§"/>
            </a:pPr>
            <a:r>
              <a:rPr lang="it-IT" sz="1600" b="1" dirty="0" smtClean="0">
                <a:solidFill>
                  <a:srgbClr val="FFFF00"/>
                </a:solidFill>
              </a:rPr>
              <a:t>LINEE GUIDA PER LA DISABILITÀ 2009</a:t>
            </a:r>
          </a:p>
          <a:p>
            <a:pPr marL="285750" lvl="0" indent="-285750">
              <a:buFont typeface="Wingdings" charset="2"/>
              <a:buChar char="§"/>
            </a:pPr>
            <a:r>
              <a:rPr lang="it-IT" sz="1600" b="1" dirty="0" smtClean="0">
                <a:solidFill>
                  <a:srgbClr val="FFFF00"/>
                </a:solidFill>
              </a:rPr>
              <a:t>DIRETTIVA SUI BES 2012</a:t>
            </a:r>
          </a:p>
          <a:p>
            <a:pPr marL="285750" lvl="0" indent="-285750">
              <a:buFont typeface="Wingdings" charset="2"/>
              <a:buChar char="§"/>
            </a:pPr>
            <a:r>
              <a:rPr lang="it-IT" sz="1600" b="1" dirty="0" smtClean="0">
                <a:solidFill>
                  <a:srgbClr val="FFFF00"/>
                </a:solidFill>
              </a:rPr>
              <a:t>PIANO ANNUALE INCLUSIVITÀ (C.M. n. 8 del 2013 - esplicativa)</a:t>
            </a:r>
          </a:p>
          <a:p>
            <a:pPr marL="285750" lvl="0" indent="-285750">
              <a:buFont typeface="Wingdings" charset="2"/>
              <a:buChar char="§"/>
            </a:pPr>
            <a:r>
              <a:rPr lang="it-IT" sz="1600" b="1" dirty="0" smtClean="0">
                <a:solidFill>
                  <a:srgbClr val="FFFF00"/>
                </a:solidFill>
              </a:rPr>
              <a:t>INDEX PER L’INCLUSIONE </a:t>
            </a:r>
          </a:p>
        </p:txBody>
      </p:sp>
      <p:sp>
        <p:nvSpPr>
          <p:cNvPr id="18" name="Rettangolo 17"/>
          <p:cNvSpPr/>
          <p:nvPr/>
        </p:nvSpPr>
        <p:spPr>
          <a:xfrm>
            <a:off x="4790235" y="2086432"/>
            <a:ext cx="2534722" cy="461665"/>
          </a:xfrm>
          <a:prstGeom prst="rect">
            <a:avLst/>
          </a:prstGeom>
          <a:solidFill>
            <a:schemeClr val="bg2"/>
          </a:solidFill>
          <a:ln w="38100">
            <a:solidFill>
              <a:schemeClr val="accent1"/>
            </a:solidFill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it-IT" sz="24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C0000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FUNZIONALE</a:t>
            </a:r>
            <a:endParaRPr lang="it-IT" sz="2400" b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C00000"/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sp>
        <p:nvSpPr>
          <p:cNvPr id="19" name="Rettangolo 18"/>
          <p:cNvSpPr/>
          <p:nvPr/>
        </p:nvSpPr>
        <p:spPr>
          <a:xfrm>
            <a:off x="2979256" y="2722458"/>
            <a:ext cx="5841631" cy="707886"/>
          </a:xfrm>
          <a:prstGeom prst="rect">
            <a:avLst/>
          </a:prstGeom>
          <a:solidFill>
            <a:schemeClr val="bg2"/>
          </a:solidFill>
          <a:ln w="38100">
            <a:solidFill>
              <a:schemeClr val="accent1"/>
            </a:solidFill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it-IT" sz="2000" b="1" spc="50" dirty="0" smtClean="0">
                <a:ln w="9525" cmpd="sng">
                  <a:noFill/>
                  <a:prstDash val="solid"/>
                </a:ln>
                <a:solidFill>
                  <a:srgbClr val="00B05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AD </a:t>
            </a:r>
            <a:r>
              <a:rPr lang="it-IT" sz="2000" b="1" spc="50" dirty="0" smtClean="0">
                <a:ln w="9525" cmpd="sng">
                  <a:noFill/>
                  <a:prstDash val="solid"/>
                </a:ln>
                <a:solidFill>
                  <a:srgbClr val="FF000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ACCOGLIERE</a:t>
            </a:r>
            <a:r>
              <a:rPr lang="it-IT" sz="2000" b="1" spc="50" dirty="0" smtClean="0">
                <a:ln w="9525" cmpd="sng">
                  <a:noFill/>
                  <a:prstDash val="solid"/>
                </a:ln>
                <a:solidFill>
                  <a:srgbClr val="00B05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QUALSIASI </a:t>
            </a:r>
            <a:r>
              <a:rPr lang="it-IT" sz="2000" b="1" spc="50" dirty="0" smtClean="0">
                <a:ln w="9525" cmpd="sng">
                  <a:noFill/>
                  <a:prstDash val="solid"/>
                </a:ln>
                <a:solidFill>
                  <a:srgbClr val="FF000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CRITICITÀ</a:t>
            </a:r>
          </a:p>
          <a:p>
            <a:pPr algn="ctr">
              <a:defRPr/>
            </a:pPr>
            <a:r>
              <a:rPr lang="it-IT" sz="2000" b="1" spc="50" dirty="0" smtClean="0">
                <a:ln w="9525" cmpd="sng">
                  <a:noFill/>
                  <a:prstDash val="solid"/>
                </a:ln>
                <a:solidFill>
                  <a:srgbClr val="00B05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(CONCETTO DI </a:t>
            </a:r>
            <a:r>
              <a:rPr lang="it-IT" sz="2000" b="1" spc="50" dirty="0" smtClean="0">
                <a:ln w="9525" cmpd="sng">
                  <a:noFill/>
                  <a:prstDash val="solid"/>
                </a:ln>
                <a:solidFill>
                  <a:srgbClr val="FF000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SCUOLA INCLUSIVA</a:t>
            </a:r>
            <a:r>
              <a:rPr lang="it-IT" sz="2000" b="1" spc="50" dirty="0" smtClean="0">
                <a:ln w="9525" cmpd="sng">
                  <a:noFill/>
                  <a:prstDash val="solid"/>
                </a:ln>
                <a:solidFill>
                  <a:srgbClr val="00B05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)</a:t>
            </a:r>
            <a:endParaRPr lang="it-IT" sz="2000" b="1" spc="50" dirty="0" smtClean="0">
              <a:ln w="9525" cmpd="sng">
                <a:noFill/>
                <a:prstDash val="solid"/>
              </a:ln>
              <a:solidFill>
                <a:srgbClr val="FF0000"/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sp>
        <p:nvSpPr>
          <p:cNvPr id="20" name="Freccia destra con strisce 19"/>
          <p:cNvSpPr/>
          <p:nvPr/>
        </p:nvSpPr>
        <p:spPr>
          <a:xfrm rot="5400000">
            <a:off x="7808531" y="1994483"/>
            <a:ext cx="840501" cy="461545"/>
          </a:xfrm>
          <a:prstGeom prst="stripedRightArrow">
            <a:avLst/>
          </a:prstGeom>
          <a:solidFill>
            <a:srgbClr val="00B050"/>
          </a:solidFill>
          <a:ln>
            <a:solidFill>
              <a:srgbClr val="FFFF00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1" name="Freccia destra con strisce 20"/>
          <p:cNvSpPr/>
          <p:nvPr/>
        </p:nvSpPr>
        <p:spPr>
          <a:xfrm rot="5400000">
            <a:off x="3447168" y="1994483"/>
            <a:ext cx="840501" cy="461545"/>
          </a:xfrm>
          <a:prstGeom prst="stripedRightArrow">
            <a:avLst/>
          </a:prstGeom>
          <a:solidFill>
            <a:srgbClr val="00B050"/>
          </a:solidFill>
          <a:ln>
            <a:solidFill>
              <a:srgbClr val="FFFF00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2" name="Rettangolo 21"/>
          <p:cNvSpPr/>
          <p:nvPr/>
        </p:nvSpPr>
        <p:spPr>
          <a:xfrm>
            <a:off x="2847134" y="3934880"/>
            <a:ext cx="3431539" cy="400110"/>
          </a:xfrm>
          <a:prstGeom prst="rect">
            <a:avLst/>
          </a:prstGeom>
          <a:solidFill>
            <a:schemeClr val="bg2"/>
          </a:solidFill>
          <a:ln w="38100">
            <a:solidFill>
              <a:schemeClr val="accent1"/>
            </a:solidFill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it-IT" sz="2000" b="1" spc="50" smtClean="0">
                <a:ln w="9525" cmpd="sng">
                  <a:noFill/>
                  <a:prstDash val="solid"/>
                </a:ln>
                <a:solidFill>
                  <a:srgbClr val="00B05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RIFERIMENTI NORMATIVI</a:t>
            </a:r>
            <a:endParaRPr lang="it-IT" sz="2000" b="1" spc="50" dirty="0" smtClean="0">
              <a:ln w="9525" cmpd="sng">
                <a:noFill/>
                <a:prstDash val="solid"/>
              </a:ln>
              <a:solidFill>
                <a:srgbClr val="FF0000"/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pic>
        <p:nvPicPr>
          <p:cNvPr id="2050" name="Picture 2" descr="isultati immagini per criterio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038" t="11446" b="47854"/>
          <a:stretch/>
        </p:blipFill>
        <p:spPr bwMode="auto">
          <a:xfrm>
            <a:off x="593686" y="428604"/>
            <a:ext cx="1011370" cy="500360"/>
          </a:xfrm>
          <a:prstGeom prst="rect">
            <a:avLst/>
          </a:prstGeom>
          <a:noFill/>
          <a:ln w="38100">
            <a:solidFill>
              <a:schemeClr val="tx1">
                <a:lumMod val="50000"/>
                <a:lumOff val="50000"/>
              </a:schemeClr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82496736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2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tangolo 4"/>
          <p:cNvSpPr/>
          <p:nvPr/>
        </p:nvSpPr>
        <p:spPr>
          <a:xfrm>
            <a:off x="1713230" y="3674938"/>
            <a:ext cx="4926942" cy="2092881"/>
          </a:xfrm>
          <a:prstGeom prst="rect">
            <a:avLst/>
          </a:prstGeom>
          <a:solidFill>
            <a:srgbClr val="00B050"/>
          </a:solidFill>
          <a:ln>
            <a:solidFill>
              <a:schemeClr val="accent1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lIns="91440" tIns="45720" rIns="91440" bIns="45720">
            <a:spAutoFit/>
          </a:bodyPr>
          <a:lstStyle/>
          <a:p>
            <a:endParaRPr lang="it-IT" sz="2800" b="1" i="1" cap="none" spc="0" dirty="0" smtClean="0">
              <a:ln w="10541" cmpd="sng">
                <a:solidFill>
                  <a:schemeClr val="bg1"/>
                </a:solidFill>
                <a:prstDash val="solid"/>
              </a:ln>
              <a:solidFill>
                <a:schemeClr val="bg1"/>
              </a:solidFill>
              <a:effectLst/>
            </a:endParaRPr>
          </a:p>
          <a:p>
            <a:pPr>
              <a:lnSpc>
                <a:spcPct val="150000"/>
              </a:lnSpc>
              <a:buFont typeface="Wingdings" pitchFamily="2" charset="2"/>
              <a:buChar char="§"/>
            </a:pPr>
            <a:r>
              <a:rPr lang="it-IT" sz="2800" b="1" i="1" cap="none" spc="0" dirty="0" smtClean="0">
                <a:ln w="10541" cmpd="sng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/>
              </a:rPr>
              <a:t> </a:t>
            </a:r>
            <a:r>
              <a:rPr lang="it-IT" sz="2000" b="1" i="1" cap="none" spc="0" dirty="0" smtClean="0">
                <a:ln w="10541" cmpd="sng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/>
              </a:rPr>
              <a:t>Cooperative </a:t>
            </a:r>
            <a:r>
              <a:rPr lang="it-IT" sz="2000" b="1" i="1" cap="none" spc="0" dirty="0" err="1" smtClean="0">
                <a:ln w="10541" cmpd="sng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/>
              </a:rPr>
              <a:t>lerning</a:t>
            </a:r>
            <a:endParaRPr lang="it-IT" sz="2000" b="1" i="1" cap="none" spc="0" dirty="0" smtClean="0">
              <a:ln w="10541" cmpd="sng">
                <a:solidFill>
                  <a:schemeClr val="bg1"/>
                </a:solidFill>
                <a:prstDash val="solid"/>
              </a:ln>
              <a:solidFill>
                <a:schemeClr val="bg1"/>
              </a:solidFill>
              <a:effectLst/>
            </a:endParaRPr>
          </a:p>
          <a:p>
            <a:pPr>
              <a:lnSpc>
                <a:spcPct val="150000"/>
              </a:lnSpc>
              <a:buFont typeface="Wingdings" pitchFamily="2" charset="2"/>
              <a:buChar char="§"/>
            </a:pPr>
            <a:r>
              <a:rPr lang="it-IT" sz="2000" b="1" i="1" dirty="0" smtClean="0">
                <a:ln w="10541" cmpd="sng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</a:rPr>
              <a:t> </a:t>
            </a:r>
            <a:r>
              <a:rPr lang="it-IT" sz="2000" b="1" i="1" dirty="0" err="1" smtClean="0">
                <a:ln w="10541" cmpd="sng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</a:rPr>
              <a:t>Peer</a:t>
            </a:r>
            <a:r>
              <a:rPr lang="it-IT" sz="2000" b="1" i="1" dirty="0" smtClean="0">
                <a:ln w="10541" cmpd="sng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</a:rPr>
              <a:t> </a:t>
            </a:r>
            <a:r>
              <a:rPr lang="it-IT" sz="2000" b="1" i="1" dirty="0" err="1" smtClean="0">
                <a:ln w="10541" cmpd="sng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</a:rPr>
              <a:t>education</a:t>
            </a:r>
            <a:endParaRPr lang="it-IT" sz="2000" b="1" i="1" dirty="0" smtClean="0">
              <a:ln w="10541" cmpd="sng">
                <a:solidFill>
                  <a:schemeClr val="bg1"/>
                </a:solidFill>
                <a:prstDash val="solid"/>
              </a:ln>
              <a:solidFill>
                <a:schemeClr val="bg1"/>
              </a:solidFill>
            </a:endParaRPr>
          </a:p>
          <a:p>
            <a:pPr>
              <a:lnSpc>
                <a:spcPct val="150000"/>
              </a:lnSpc>
              <a:buFont typeface="Wingdings" pitchFamily="2" charset="2"/>
              <a:buChar char="§"/>
            </a:pPr>
            <a:r>
              <a:rPr lang="it-IT" sz="2000" b="1" i="1" cap="none" spc="0" dirty="0" smtClean="0">
                <a:ln w="10541" cmpd="sng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/>
              </a:rPr>
              <a:t> Didattica </a:t>
            </a:r>
            <a:r>
              <a:rPr lang="it-IT" sz="2000" b="1" i="1" cap="none" spc="0" dirty="0" err="1" smtClean="0">
                <a:ln w="10541" cmpd="sng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/>
              </a:rPr>
              <a:t>laboratoriale</a:t>
            </a:r>
            <a:endParaRPr lang="it-IT" sz="2000" b="1" i="1" cap="none" spc="0" dirty="0">
              <a:ln w="10541" cmpd="sng">
                <a:solidFill>
                  <a:schemeClr val="bg1"/>
                </a:solidFill>
                <a:prstDash val="solid"/>
              </a:ln>
              <a:solidFill>
                <a:schemeClr val="bg1"/>
              </a:solidFill>
              <a:effectLst/>
            </a:endParaRPr>
          </a:p>
        </p:txBody>
      </p:sp>
      <p:sp>
        <p:nvSpPr>
          <p:cNvPr id="6" name="Rettangolo 5"/>
          <p:cNvSpPr/>
          <p:nvPr/>
        </p:nvSpPr>
        <p:spPr>
          <a:xfrm>
            <a:off x="5374332" y="4665187"/>
            <a:ext cx="4968552" cy="1785104"/>
          </a:xfrm>
          <a:prstGeom prst="rect">
            <a:avLst/>
          </a:prstGeom>
          <a:solidFill>
            <a:srgbClr val="0070C0"/>
          </a:solidFill>
          <a:ln>
            <a:solidFill>
              <a:schemeClr val="accent1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lIns="91440" tIns="45720" rIns="91440" bIns="45720">
            <a:spAutoFit/>
          </a:bodyPr>
          <a:lstStyle/>
          <a:p>
            <a:endParaRPr lang="it-IT" sz="2000" b="1" i="1" dirty="0">
              <a:ln w="10541" cmpd="sng">
                <a:solidFill>
                  <a:schemeClr val="bg1"/>
                </a:solidFill>
                <a:prstDash val="solid"/>
              </a:ln>
              <a:solidFill>
                <a:schemeClr val="bg1"/>
              </a:solidFill>
            </a:endParaRPr>
          </a:p>
          <a:p>
            <a:pPr>
              <a:lnSpc>
                <a:spcPct val="150000"/>
              </a:lnSpc>
            </a:pPr>
            <a:r>
              <a:rPr lang="it-IT" sz="2000" b="1" i="1" cap="none" spc="0" dirty="0" err="1" smtClean="0">
                <a:ln w="10541" cmpd="sng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/>
              </a:rPr>
              <a:t>Modeling</a:t>
            </a:r>
            <a:r>
              <a:rPr lang="it-IT" sz="2000" b="1" i="1" cap="none" spc="0" dirty="0" smtClean="0">
                <a:ln w="10541" cmpd="sng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/>
              </a:rPr>
              <a:t> </a:t>
            </a:r>
            <a:r>
              <a:rPr lang="mr-IN" sz="2000" b="1" i="1" cap="none" spc="0" dirty="0" smtClean="0">
                <a:ln w="10541" cmpd="sng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/>
              </a:rPr>
              <a:t>–</a:t>
            </a:r>
            <a:r>
              <a:rPr lang="it-IT" sz="2000" b="1" i="1" cap="none" spc="0" dirty="0" smtClean="0">
                <a:ln w="10541" cmpd="sng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/>
              </a:rPr>
              <a:t> </a:t>
            </a:r>
            <a:r>
              <a:rPr lang="it-IT" sz="2000" b="1" i="1" cap="none" spc="0" dirty="0" err="1" smtClean="0">
                <a:ln w="10541" cmpd="sng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/>
              </a:rPr>
              <a:t>Prompting</a:t>
            </a:r>
            <a:r>
              <a:rPr lang="it-IT" sz="2000" b="1" i="1" cap="none" spc="0" dirty="0" smtClean="0">
                <a:ln w="10541" cmpd="sng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/>
              </a:rPr>
              <a:t> </a:t>
            </a:r>
            <a:r>
              <a:rPr lang="mr-IN" sz="2000" b="1" i="1" cap="none" spc="0" dirty="0" smtClean="0">
                <a:ln w="10541" cmpd="sng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/>
              </a:rPr>
              <a:t>–</a:t>
            </a:r>
            <a:r>
              <a:rPr lang="it-IT" sz="2000" b="1" i="1" cap="none" spc="0" dirty="0" smtClean="0">
                <a:ln w="10541" cmpd="sng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/>
              </a:rPr>
              <a:t> Fading  </a:t>
            </a:r>
          </a:p>
          <a:p>
            <a:pPr>
              <a:lnSpc>
                <a:spcPct val="150000"/>
              </a:lnSpc>
            </a:pPr>
            <a:r>
              <a:rPr lang="it-IT" sz="2000" b="1" i="1" cap="none" spc="0" dirty="0" smtClean="0">
                <a:ln w="10541" cmpd="sng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/>
              </a:rPr>
              <a:t>Task Analysis </a:t>
            </a:r>
            <a:r>
              <a:rPr lang="mr-IN" sz="2000" b="1" i="1" cap="none" spc="0" dirty="0" smtClean="0">
                <a:ln w="10541" cmpd="sng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/>
              </a:rPr>
              <a:t>–</a:t>
            </a:r>
            <a:r>
              <a:rPr lang="it-IT" sz="2000" b="1" i="1" cap="none" spc="0" dirty="0" smtClean="0">
                <a:ln w="10541" cmpd="sng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/>
              </a:rPr>
              <a:t> </a:t>
            </a:r>
            <a:r>
              <a:rPr lang="it-IT" sz="2000" b="1" i="1" cap="none" spc="0" dirty="0" err="1" smtClean="0">
                <a:ln w="10541" cmpd="sng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/>
              </a:rPr>
              <a:t>Chaining</a:t>
            </a:r>
            <a:r>
              <a:rPr lang="it-IT" sz="2000" b="1" i="1" cap="none" spc="0" dirty="0" smtClean="0">
                <a:ln w="10541" cmpd="sng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/>
              </a:rPr>
              <a:t> </a:t>
            </a:r>
          </a:p>
          <a:p>
            <a:pPr>
              <a:lnSpc>
                <a:spcPct val="150000"/>
              </a:lnSpc>
            </a:pPr>
            <a:r>
              <a:rPr lang="it-IT" sz="2000" b="1" i="1" cap="none" spc="0" dirty="0" err="1" smtClean="0">
                <a:ln w="10541" cmpd="sng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/>
              </a:rPr>
              <a:t>Token</a:t>
            </a:r>
            <a:r>
              <a:rPr lang="it-IT" sz="2000" b="1" i="1" cap="none" spc="0" dirty="0" smtClean="0">
                <a:ln w="10541" cmpd="sng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/>
              </a:rPr>
              <a:t> Economy </a:t>
            </a:r>
            <a:r>
              <a:rPr lang="mr-IN" sz="2000" b="1" i="1" cap="none" spc="0" dirty="0" smtClean="0">
                <a:ln w="10541" cmpd="sng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/>
              </a:rPr>
              <a:t>–</a:t>
            </a:r>
            <a:r>
              <a:rPr lang="it-IT" sz="2000" b="1" i="1" cap="none" spc="0" dirty="0" smtClean="0">
                <a:ln w="10541" cmpd="sng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/>
              </a:rPr>
              <a:t> Peer Tutoring </a:t>
            </a:r>
            <a:endParaRPr lang="it-IT" sz="2400" b="1" i="1" cap="none" spc="0" dirty="0">
              <a:ln w="10541" cmpd="sng">
                <a:solidFill>
                  <a:schemeClr val="bg1"/>
                </a:solidFill>
                <a:prstDash val="solid"/>
              </a:ln>
              <a:solidFill>
                <a:schemeClr val="bg1"/>
              </a:solidFill>
              <a:effectLst/>
            </a:endParaRPr>
          </a:p>
        </p:txBody>
      </p:sp>
      <p:sp>
        <p:nvSpPr>
          <p:cNvPr id="4" name="CasellaDiTesto 3"/>
          <p:cNvSpPr txBox="1"/>
          <p:nvPr/>
        </p:nvSpPr>
        <p:spPr>
          <a:xfrm>
            <a:off x="5022842" y="214290"/>
            <a:ext cx="6636866" cy="1077218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it-IT" sz="3200" b="1" dirty="0" smtClean="0">
                <a:solidFill>
                  <a:srgbClr val="FF0000"/>
                </a:solidFill>
                <a:latin typeface="Bookman Old Style" panose="02050604050505020204" pitchFamily="18" charset="0"/>
              </a:rPr>
              <a:t>METODOLOGIA e</a:t>
            </a:r>
          </a:p>
          <a:p>
            <a:pPr algn="ctr">
              <a:defRPr/>
            </a:pPr>
            <a:r>
              <a:rPr lang="it-IT" sz="3200" b="1" dirty="0" smtClean="0">
                <a:solidFill>
                  <a:srgbClr val="FF0000"/>
                </a:solidFill>
                <a:latin typeface="Bookman Old Style" panose="02050604050505020204" pitchFamily="18" charset="0"/>
              </a:rPr>
              <a:t>MEDIAZIONE DIDATTICA</a:t>
            </a:r>
            <a:endParaRPr lang="it-IT" sz="3200" b="1" dirty="0">
              <a:solidFill>
                <a:srgbClr val="FF0000"/>
              </a:solidFill>
              <a:latin typeface="Bookman Old Style" panose="02050604050505020204" pitchFamily="18" charset="0"/>
            </a:endParaRPr>
          </a:p>
        </p:txBody>
      </p:sp>
      <p:sp>
        <p:nvSpPr>
          <p:cNvPr id="2" name="CasellaDiTesto 1"/>
          <p:cNvSpPr txBox="1"/>
          <p:nvPr/>
        </p:nvSpPr>
        <p:spPr>
          <a:xfrm>
            <a:off x="307934" y="1428736"/>
            <a:ext cx="11644394" cy="1815882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pPr algn="ctr"/>
            <a:r>
              <a:rPr lang="it-IT" sz="2400" dirty="0" smtClean="0">
                <a:solidFill>
                  <a:srgbClr val="006600"/>
                </a:solidFill>
              </a:rPr>
              <a:t>Dovranno essere adottate </a:t>
            </a:r>
            <a:r>
              <a:rPr lang="it-IT" sz="2000" b="1" dirty="0" smtClean="0">
                <a:solidFill>
                  <a:srgbClr val="FF0000"/>
                </a:solidFill>
              </a:rPr>
              <a:t>METODOLOGIE COOPERATIVE  </a:t>
            </a:r>
            <a:r>
              <a:rPr lang="it-IT" dirty="0" smtClean="0">
                <a:solidFill>
                  <a:srgbClr val="006600"/>
                </a:solidFill>
              </a:rPr>
              <a:t>e</a:t>
            </a:r>
            <a:r>
              <a:rPr lang="it-IT" dirty="0" smtClean="0">
                <a:solidFill>
                  <a:srgbClr val="FF0000"/>
                </a:solidFill>
              </a:rPr>
              <a:t> </a:t>
            </a:r>
            <a:r>
              <a:rPr lang="it-IT" sz="2000" b="1" dirty="0" smtClean="0">
                <a:solidFill>
                  <a:srgbClr val="FF0000"/>
                </a:solidFill>
              </a:rPr>
              <a:t>TECNICHE DIDATTICHE </a:t>
            </a:r>
          </a:p>
          <a:p>
            <a:pPr algn="ctr"/>
            <a:r>
              <a:rPr lang="it-IT" sz="2400" dirty="0" smtClean="0">
                <a:solidFill>
                  <a:srgbClr val="006600"/>
                </a:solidFill>
              </a:rPr>
              <a:t>appropriate</a:t>
            </a:r>
            <a:r>
              <a:rPr lang="it-IT" sz="2400" dirty="0" smtClean="0">
                <a:solidFill>
                  <a:srgbClr val="00B050"/>
                </a:solidFill>
              </a:rPr>
              <a:t> </a:t>
            </a:r>
            <a:r>
              <a:rPr lang="it-IT" sz="2400" dirty="0" smtClean="0">
                <a:solidFill>
                  <a:srgbClr val="006600"/>
                </a:solidFill>
              </a:rPr>
              <a:t>alla </a:t>
            </a:r>
            <a:r>
              <a:rPr lang="it-IT" sz="2400" b="1" i="1" dirty="0" smtClean="0">
                <a:solidFill>
                  <a:srgbClr val="0070C0"/>
                </a:solidFill>
              </a:rPr>
              <a:t>diversità degli stili di apprendimento </a:t>
            </a:r>
            <a:r>
              <a:rPr lang="it-IT" sz="2400" dirty="0" smtClean="0">
                <a:solidFill>
                  <a:srgbClr val="006600"/>
                </a:solidFill>
              </a:rPr>
              <a:t>di ciascun alunno,</a:t>
            </a:r>
          </a:p>
          <a:p>
            <a:pPr algn="ctr"/>
            <a:endParaRPr lang="it-IT" sz="1100" dirty="0" smtClean="0">
              <a:solidFill>
                <a:srgbClr val="006600"/>
              </a:solidFill>
            </a:endParaRPr>
          </a:p>
          <a:p>
            <a:pPr algn="ctr"/>
            <a:r>
              <a:rPr lang="it-IT" sz="2400" dirty="0" smtClean="0">
                <a:solidFill>
                  <a:srgbClr val="006600"/>
                </a:solidFill>
              </a:rPr>
              <a:t>per le quali è necessaria un’adeguata </a:t>
            </a:r>
          </a:p>
          <a:p>
            <a:pPr algn="ctr"/>
            <a:r>
              <a:rPr lang="it-IT" sz="2800" b="1" dirty="0" smtClean="0">
                <a:solidFill>
                  <a:srgbClr val="FF0000"/>
                </a:solidFill>
              </a:rPr>
              <a:t>professionalità docente</a:t>
            </a:r>
            <a:endParaRPr lang="it-IT" sz="2400" b="1" dirty="0">
              <a:solidFill>
                <a:srgbClr val="FF0000"/>
              </a:solidFill>
            </a:endParaRPr>
          </a:p>
        </p:txBody>
      </p:sp>
      <p:sp>
        <p:nvSpPr>
          <p:cNvPr id="3" name="CasellaDiTesto 2"/>
          <p:cNvSpPr txBox="1"/>
          <p:nvPr/>
        </p:nvSpPr>
        <p:spPr>
          <a:xfrm>
            <a:off x="2175676" y="3501008"/>
            <a:ext cx="2016224" cy="369332"/>
          </a:xfrm>
          <a:prstGeom prst="rect">
            <a:avLst/>
          </a:prstGeom>
          <a:solidFill>
            <a:schemeClr val="bg1"/>
          </a:solidFill>
          <a:ln w="28575">
            <a:solidFill>
              <a:srgbClr val="00B050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pPr algn="ctr"/>
            <a:r>
              <a:rPr lang="it-IT" b="1" i="1" dirty="0" smtClean="0">
                <a:solidFill>
                  <a:srgbClr val="00B050"/>
                </a:solidFill>
              </a:rPr>
              <a:t>metodologie</a:t>
            </a:r>
            <a:endParaRPr lang="it-IT" b="1" i="1" dirty="0">
              <a:solidFill>
                <a:srgbClr val="00B050"/>
              </a:solidFill>
            </a:endParaRPr>
          </a:p>
        </p:txBody>
      </p:sp>
      <p:sp>
        <p:nvSpPr>
          <p:cNvPr id="7" name="CasellaDiTesto 6"/>
          <p:cNvSpPr txBox="1"/>
          <p:nvPr/>
        </p:nvSpPr>
        <p:spPr>
          <a:xfrm>
            <a:off x="5842384" y="4418966"/>
            <a:ext cx="2016224" cy="369332"/>
          </a:xfrm>
          <a:prstGeom prst="rect">
            <a:avLst/>
          </a:prstGeom>
          <a:solidFill>
            <a:schemeClr val="bg1"/>
          </a:solidFill>
          <a:ln w="28575">
            <a:solidFill>
              <a:srgbClr val="0070C0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pPr algn="ctr"/>
            <a:r>
              <a:rPr lang="it-IT" b="1" i="1" dirty="0" smtClean="0">
                <a:solidFill>
                  <a:srgbClr val="0070C0"/>
                </a:solidFill>
              </a:rPr>
              <a:t>Strategie</a:t>
            </a:r>
            <a:endParaRPr lang="it-IT" b="1" i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71462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3" grpId="0" animBg="1"/>
      <p:bldP spid="7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Freccia curva 27"/>
          <p:cNvSpPr/>
          <p:nvPr/>
        </p:nvSpPr>
        <p:spPr>
          <a:xfrm flipH="1" flipV="1">
            <a:off x="8880494" y="3500438"/>
            <a:ext cx="928694" cy="2643206"/>
          </a:xfrm>
          <a:prstGeom prst="bentArrow">
            <a:avLst>
              <a:gd name="adj1" fmla="val 12406"/>
              <a:gd name="adj2" fmla="val 25000"/>
              <a:gd name="adj3" fmla="val 25000"/>
              <a:gd name="adj4" fmla="val 43750"/>
            </a:avLst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chemeClr val="tx1"/>
              </a:solidFill>
            </a:endParaRPr>
          </a:p>
        </p:txBody>
      </p:sp>
      <p:sp>
        <p:nvSpPr>
          <p:cNvPr id="27" name="Freccia curva 26"/>
          <p:cNvSpPr/>
          <p:nvPr/>
        </p:nvSpPr>
        <p:spPr>
          <a:xfrm rot="10800000" flipH="1">
            <a:off x="2236760" y="3500438"/>
            <a:ext cx="928694" cy="2714644"/>
          </a:xfrm>
          <a:prstGeom prst="bentArrow">
            <a:avLst>
              <a:gd name="adj1" fmla="val 12406"/>
              <a:gd name="adj2" fmla="val 25000"/>
              <a:gd name="adj3" fmla="val 25000"/>
              <a:gd name="adj4" fmla="val 43750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chemeClr val="tx1"/>
              </a:solidFill>
            </a:endParaRPr>
          </a:p>
        </p:txBody>
      </p:sp>
      <p:sp>
        <p:nvSpPr>
          <p:cNvPr id="19" name="Rettangolo arrotondato 18"/>
          <p:cNvSpPr/>
          <p:nvPr/>
        </p:nvSpPr>
        <p:spPr>
          <a:xfrm>
            <a:off x="3379768" y="5572164"/>
            <a:ext cx="5429288" cy="714356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 w="28575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2400" b="1" dirty="0" smtClean="0">
              <a:solidFill>
                <a:srgbClr val="FFFF00"/>
              </a:solidFill>
            </a:endParaRPr>
          </a:p>
          <a:p>
            <a:pPr algn="ctr"/>
            <a:r>
              <a:rPr lang="it-IT" sz="2400" b="1" dirty="0" smtClean="0">
                <a:solidFill>
                  <a:srgbClr val="FFFF00"/>
                </a:solidFill>
              </a:rPr>
              <a:t>COMUNICATIVO-RELAZIONALE</a:t>
            </a:r>
          </a:p>
        </p:txBody>
      </p:sp>
      <p:sp>
        <p:nvSpPr>
          <p:cNvPr id="26" name="Freccia in giù 25"/>
          <p:cNvSpPr/>
          <p:nvPr/>
        </p:nvSpPr>
        <p:spPr>
          <a:xfrm>
            <a:off x="5911997" y="2357430"/>
            <a:ext cx="346557" cy="2928958"/>
          </a:xfrm>
          <a:prstGeom prst="downArrow">
            <a:avLst>
              <a:gd name="adj1" fmla="val 31592"/>
              <a:gd name="adj2" fmla="val 83748"/>
            </a:avLst>
          </a:prstGeom>
          <a:solidFill>
            <a:srgbClr val="00B05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4" name="CasellaDiTesto 3"/>
          <p:cNvSpPr txBox="1"/>
          <p:nvPr/>
        </p:nvSpPr>
        <p:spPr>
          <a:xfrm>
            <a:off x="4308462" y="357166"/>
            <a:ext cx="7643866" cy="1015663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it-IT" sz="3200" b="1" dirty="0" smtClean="0">
                <a:solidFill>
                  <a:srgbClr val="FF0000"/>
                </a:solidFill>
                <a:latin typeface="Bookman Old Style" panose="02050604050505020204" pitchFamily="18" charset="0"/>
              </a:rPr>
              <a:t>PROFESSIONALITÀ DOCENTE</a:t>
            </a:r>
          </a:p>
          <a:p>
            <a:pPr algn="ctr">
              <a:defRPr/>
            </a:pPr>
            <a:r>
              <a:rPr lang="it-IT" sz="2800" b="1" dirty="0" smtClean="0">
                <a:solidFill>
                  <a:srgbClr val="00B050"/>
                </a:solidFill>
                <a:latin typeface="Bookman Old Style" panose="02050604050505020204" pitchFamily="18" charset="0"/>
              </a:rPr>
              <a:t>MEDIAZIONE DIDATTICA</a:t>
            </a:r>
            <a:endParaRPr lang="it-IT" sz="3200" b="1" dirty="0">
              <a:solidFill>
                <a:srgbClr val="00B050"/>
              </a:solidFill>
              <a:latin typeface="Bookman Old Style" panose="02050604050505020204" pitchFamily="18" charset="0"/>
            </a:endParaRPr>
          </a:p>
        </p:txBody>
      </p:sp>
      <p:sp>
        <p:nvSpPr>
          <p:cNvPr id="8" name="Ovale 7"/>
          <p:cNvSpPr/>
          <p:nvPr/>
        </p:nvSpPr>
        <p:spPr>
          <a:xfrm>
            <a:off x="950876" y="3071810"/>
            <a:ext cx="2786082" cy="714380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000" b="1" dirty="0" smtClean="0"/>
              <a:t>COMPETENZE</a:t>
            </a:r>
            <a:endParaRPr lang="it-IT" sz="2000" b="1" dirty="0"/>
          </a:p>
        </p:txBody>
      </p:sp>
      <p:sp>
        <p:nvSpPr>
          <p:cNvPr id="9" name="Ovale 8"/>
          <p:cNvSpPr/>
          <p:nvPr/>
        </p:nvSpPr>
        <p:spPr>
          <a:xfrm>
            <a:off x="8348529" y="3071810"/>
            <a:ext cx="2786082" cy="714380"/>
          </a:xfrm>
          <a:prstGeom prst="ellipse">
            <a:avLst/>
          </a:prstGeom>
          <a:solidFill>
            <a:srgbClr val="0070C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000" b="1" dirty="0" smtClean="0"/>
              <a:t>COMPETENZE</a:t>
            </a:r>
            <a:endParaRPr lang="it-IT" sz="2000" b="1" dirty="0"/>
          </a:p>
        </p:txBody>
      </p:sp>
      <p:sp>
        <p:nvSpPr>
          <p:cNvPr id="10" name="Rettangolo arrotondato 9"/>
          <p:cNvSpPr/>
          <p:nvPr/>
        </p:nvSpPr>
        <p:spPr>
          <a:xfrm>
            <a:off x="950876" y="4071942"/>
            <a:ext cx="2714644" cy="285752"/>
          </a:xfrm>
          <a:prstGeom prst="roundRect">
            <a:avLst/>
          </a:prstGeom>
          <a:ln w="28575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 smtClean="0"/>
              <a:t> </a:t>
            </a:r>
            <a:r>
              <a:rPr lang="it-IT" b="1" dirty="0" smtClean="0">
                <a:solidFill>
                  <a:srgbClr val="FFFF00"/>
                </a:solidFill>
              </a:rPr>
              <a:t>ANALITICA</a:t>
            </a:r>
            <a:endParaRPr lang="it-IT" b="1" dirty="0">
              <a:solidFill>
                <a:srgbClr val="FFFF00"/>
              </a:solidFill>
            </a:endParaRPr>
          </a:p>
        </p:txBody>
      </p:sp>
      <p:sp>
        <p:nvSpPr>
          <p:cNvPr id="11" name="Rettangolo arrotondato 10"/>
          <p:cNvSpPr/>
          <p:nvPr/>
        </p:nvSpPr>
        <p:spPr>
          <a:xfrm>
            <a:off x="950876" y="4572008"/>
            <a:ext cx="2714644" cy="285752"/>
          </a:xfrm>
          <a:prstGeom prst="roundRect">
            <a:avLst/>
          </a:prstGeom>
          <a:ln w="28575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 smtClean="0"/>
              <a:t> </a:t>
            </a:r>
            <a:r>
              <a:rPr lang="it-IT" b="1" dirty="0" smtClean="0">
                <a:solidFill>
                  <a:srgbClr val="FFFF00"/>
                </a:solidFill>
              </a:rPr>
              <a:t>PROGETTUALE</a:t>
            </a:r>
            <a:endParaRPr lang="it-IT" b="1" dirty="0">
              <a:solidFill>
                <a:srgbClr val="FFFF00"/>
              </a:solidFill>
            </a:endParaRPr>
          </a:p>
        </p:txBody>
      </p:sp>
      <p:sp>
        <p:nvSpPr>
          <p:cNvPr id="12" name="Rettangolo arrotondato 11"/>
          <p:cNvSpPr/>
          <p:nvPr/>
        </p:nvSpPr>
        <p:spPr>
          <a:xfrm>
            <a:off x="950876" y="5072074"/>
            <a:ext cx="2714644" cy="285752"/>
          </a:xfrm>
          <a:prstGeom prst="roundRect">
            <a:avLst/>
          </a:prstGeom>
          <a:ln w="28575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b="1" dirty="0" smtClean="0">
                <a:solidFill>
                  <a:srgbClr val="FFFF00"/>
                </a:solidFill>
              </a:rPr>
              <a:t>ORGANIZZATIVA</a:t>
            </a:r>
          </a:p>
        </p:txBody>
      </p:sp>
      <p:sp>
        <p:nvSpPr>
          <p:cNvPr id="13" name="Rettangolo arrotondato 12"/>
          <p:cNvSpPr/>
          <p:nvPr/>
        </p:nvSpPr>
        <p:spPr>
          <a:xfrm>
            <a:off x="8451866" y="4071942"/>
            <a:ext cx="2714644" cy="285752"/>
          </a:xfrm>
          <a:prstGeom prst="roundRect">
            <a:avLst/>
          </a:prstGeom>
          <a:solidFill>
            <a:srgbClr val="0070C0"/>
          </a:solidFill>
          <a:ln w="28575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 smtClean="0"/>
              <a:t> </a:t>
            </a:r>
            <a:r>
              <a:rPr lang="it-IT" b="1" dirty="0" smtClean="0">
                <a:solidFill>
                  <a:srgbClr val="FFFF00"/>
                </a:solidFill>
              </a:rPr>
              <a:t>DIDATTICA</a:t>
            </a:r>
            <a:endParaRPr lang="it-IT" b="1" dirty="0">
              <a:solidFill>
                <a:srgbClr val="FFFF00"/>
              </a:solidFill>
            </a:endParaRPr>
          </a:p>
        </p:txBody>
      </p:sp>
      <p:sp>
        <p:nvSpPr>
          <p:cNvPr id="14" name="Rettangolo arrotondato 13"/>
          <p:cNvSpPr/>
          <p:nvPr/>
        </p:nvSpPr>
        <p:spPr>
          <a:xfrm>
            <a:off x="8451866" y="4572008"/>
            <a:ext cx="2714644" cy="285752"/>
          </a:xfrm>
          <a:prstGeom prst="roundRect">
            <a:avLst/>
          </a:prstGeom>
          <a:solidFill>
            <a:srgbClr val="0070C0"/>
          </a:solidFill>
          <a:ln w="28575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 smtClean="0"/>
              <a:t> </a:t>
            </a:r>
            <a:r>
              <a:rPr lang="it-IT" b="1" dirty="0" smtClean="0">
                <a:solidFill>
                  <a:srgbClr val="FFFF00"/>
                </a:solidFill>
              </a:rPr>
              <a:t>DOCIMOLOGICA</a:t>
            </a:r>
            <a:endParaRPr lang="it-IT" b="1" dirty="0">
              <a:solidFill>
                <a:srgbClr val="FFFF00"/>
              </a:solidFill>
            </a:endParaRPr>
          </a:p>
        </p:txBody>
      </p:sp>
      <p:sp>
        <p:nvSpPr>
          <p:cNvPr id="15" name="Rettangolo arrotondato 14"/>
          <p:cNvSpPr/>
          <p:nvPr/>
        </p:nvSpPr>
        <p:spPr>
          <a:xfrm>
            <a:off x="8451866" y="5072074"/>
            <a:ext cx="2714644" cy="285752"/>
          </a:xfrm>
          <a:prstGeom prst="roundRect">
            <a:avLst/>
          </a:prstGeom>
          <a:solidFill>
            <a:srgbClr val="0070C0"/>
          </a:solidFill>
          <a:ln w="28575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b="1" dirty="0" smtClean="0">
                <a:solidFill>
                  <a:srgbClr val="FFFF00"/>
                </a:solidFill>
              </a:rPr>
              <a:t>DIGITALE</a:t>
            </a:r>
          </a:p>
        </p:txBody>
      </p:sp>
      <p:sp>
        <p:nvSpPr>
          <p:cNvPr id="20" name="Rettangolo arrotondato 19"/>
          <p:cNvSpPr/>
          <p:nvPr/>
        </p:nvSpPr>
        <p:spPr>
          <a:xfrm>
            <a:off x="4186852" y="5442890"/>
            <a:ext cx="3786214" cy="357190"/>
          </a:xfrm>
          <a:prstGeom prst="roundRect">
            <a:avLst/>
          </a:prstGeom>
          <a:solidFill>
            <a:srgbClr val="00B050"/>
          </a:solidFill>
          <a:ln w="28575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400" b="1" dirty="0" smtClean="0">
                <a:solidFill>
                  <a:srgbClr val="FFFF00"/>
                </a:solidFill>
              </a:rPr>
              <a:t>EPISTEMOLOGICA</a:t>
            </a:r>
          </a:p>
        </p:txBody>
      </p:sp>
      <p:sp>
        <p:nvSpPr>
          <p:cNvPr id="21" name="Freccia curva 20"/>
          <p:cNvSpPr/>
          <p:nvPr/>
        </p:nvSpPr>
        <p:spPr>
          <a:xfrm rot="16200000" flipH="1">
            <a:off x="2986859" y="964389"/>
            <a:ext cx="928694" cy="2714644"/>
          </a:xfrm>
          <a:prstGeom prst="bentArrow">
            <a:avLst>
              <a:gd name="adj1" fmla="val 12406"/>
              <a:gd name="adj2" fmla="val 25000"/>
              <a:gd name="adj3" fmla="val 25000"/>
              <a:gd name="adj4" fmla="val 43750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chemeClr val="tx1"/>
              </a:solidFill>
            </a:endParaRPr>
          </a:p>
        </p:txBody>
      </p:sp>
      <p:sp>
        <p:nvSpPr>
          <p:cNvPr id="22" name="Freccia curva 21"/>
          <p:cNvSpPr/>
          <p:nvPr/>
        </p:nvSpPr>
        <p:spPr>
          <a:xfrm rot="16200000" flipH="1" flipV="1">
            <a:off x="8166114" y="1000109"/>
            <a:ext cx="928694" cy="2643206"/>
          </a:xfrm>
          <a:prstGeom prst="bentArrow">
            <a:avLst>
              <a:gd name="adj1" fmla="val 12406"/>
              <a:gd name="adj2" fmla="val 25000"/>
              <a:gd name="adj3" fmla="val 25000"/>
              <a:gd name="adj4" fmla="val 43750"/>
            </a:avLst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chemeClr val="tx1"/>
              </a:solidFill>
            </a:endParaRPr>
          </a:p>
        </p:txBody>
      </p:sp>
      <p:sp>
        <p:nvSpPr>
          <p:cNvPr id="7" name="Ovale 6"/>
          <p:cNvSpPr/>
          <p:nvPr/>
        </p:nvSpPr>
        <p:spPr>
          <a:xfrm>
            <a:off x="4594214" y="1500174"/>
            <a:ext cx="3000396" cy="857256"/>
          </a:xfrm>
          <a:prstGeom prst="ellipse">
            <a:avLst/>
          </a:prstGeom>
          <a:blipFill>
            <a:blip r:embed="rId3"/>
            <a:tile tx="0" ty="0" sx="100000" sy="100000" flip="none" algn="tl"/>
          </a:blipFill>
          <a:ln w="55000">
            <a:solidFill>
              <a:srgbClr val="FFFF00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400" b="1" i="1" dirty="0" smtClean="0">
                <a:solidFill>
                  <a:schemeClr val="bg1"/>
                </a:solidFill>
              </a:rPr>
              <a:t>DOCENTE</a:t>
            </a:r>
            <a:endParaRPr lang="it-IT" sz="2400" b="1" i="1" dirty="0">
              <a:solidFill>
                <a:schemeClr val="bg1"/>
              </a:solidFill>
            </a:endParaRPr>
          </a:p>
        </p:txBody>
      </p:sp>
      <p:sp>
        <p:nvSpPr>
          <p:cNvPr id="24" name="Ovale 23"/>
          <p:cNvSpPr/>
          <p:nvPr/>
        </p:nvSpPr>
        <p:spPr>
          <a:xfrm>
            <a:off x="4689590" y="3786190"/>
            <a:ext cx="2786082" cy="857256"/>
          </a:xfrm>
          <a:prstGeom prst="ellipse">
            <a:avLst/>
          </a:prstGeom>
          <a:solidFill>
            <a:srgbClr val="7030A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000" b="1" dirty="0" smtClean="0"/>
              <a:t>COMPETENZE</a:t>
            </a:r>
          </a:p>
          <a:p>
            <a:pPr algn="ctr"/>
            <a:r>
              <a:rPr lang="it-IT" sz="2000" b="1" dirty="0" smtClean="0"/>
              <a:t>trasversali</a:t>
            </a:r>
            <a:endParaRPr lang="it-IT" sz="2000" b="1" dirty="0"/>
          </a:p>
        </p:txBody>
      </p:sp>
    </p:spTree>
    <p:extLst>
      <p:ext uri="{BB962C8B-B14F-4D97-AF65-F5344CB8AC3E}">
        <p14:creationId xmlns:p14="http://schemas.microsoft.com/office/powerpoint/2010/main" val="23571462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800" decel="100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8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800" decel="100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8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8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8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800" decel="100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800" decel="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800" decel="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800" decel="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800" decel="100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800" decel="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800" decel="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800" decel="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800" decel="100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800" decel="10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800" decel="10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800" decel="10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20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Freccia in giù 25"/>
          <p:cNvSpPr/>
          <p:nvPr/>
        </p:nvSpPr>
        <p:spPr>
          <a:xfrm>
            <a:off x="5911997" y="2357430"/>
            <a:ext cx="346557" cy="2928958"/>
          </a:xfrm>
          <a:prstGeom prst="downArrow">
            <a:avLst/>
          </a:prstGeom>
          <a:solidFill>
            <a:srgbClr val="0070C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4" name="Ovale 23"/>
          <p:cNvSpPr/>
          <p:nvPr/>
        </p:nvSpPr>
        <p:spPr>
          <a:xfrm>
            <a:off x="5022842" y="4286256"/>
            <a:ext cx="2143140" cy="571504"/>
          </a:xfrm>
          <a:prstGeom prst="ellipse">
            <a:avLst/>
          </a:prstGeom>
          <a:solidFill>
            <a:srgbClr val="00B0F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b="1" dirty="0" err="1" smtClean="0"/>
              <a:t>Scaffolding</a:t>
            </a:r>
            <a:endParaRPr lang="it-IT" b="1" dirty="0"/>
          </a:p>
        </p:txBody>
      </p:sp>
      <p:sp>
        <p:nvSpPr>
          <p:cNvPr id="29" name="Ovale 28"/>
          <p:cNvSpPr/>
          <p:nvPr/>
        </p:nvSpPr>
        <p:spPr>
          <a:xfrm>
            <a:off x="5022842" y="3786190"/>
            <a:ext cx="2143140" cy="571504"/>
          </a:xfrm>
          <a:prstGeom prst="ellipse">
            <a:avLst/>
          </a:prstGeom>
          <a:solidFill>
            <a:srgbClr val="00B0F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400" b="1" dirty="0" smtClean="0"/>
              <a:t>Relazione aiuto</a:t>
            </a:r>
            <a:endParaRPr lang="it-IT" sz="1400" b="1" dirty="0"/>
          </a:p>
        </p:txBody>
      </p:sp>
      <p:sp>
        <p:nvSpPr>
          <p:cNvPr id="28" name="Freccia curva 27"/>
          <p:cNvSpPr/>
          <p:nvPr/>
        </p:nvSpPr>
        <p:spPr>
          <a:xfrm flipH="1" flipV="1">
            <a:off x="8880494" y="3500438"/>
            <a:ext cx="928694" cy="2643206"/>
          </a:xfrm>
          <a:prstGeom prst="bentArrow">
            <a:avLst>
              <a:gd name="adj1" fmla="val 12406"/>
              <a:gd name="adj2" fmla="val 25000"/>
              <a:gd name="adj3" fmla="val 25000"/>
              <a:gd name="adj4" fmla="val 43750"/>
            </a:avLst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chemeClr val="tx1"/>
              </a:solidFill>
            </a:endParaRPr>
          </a:p>
        </p:txBody>
      </p:sp>
      <p:sp>
        <p:nvSpPr>
          <p:cNvPr id="27" name="Freccia curva 26"/>
          <p:cNvSpPr/>
          <p:nvPr/>
        </p:nvSpPr>
        <p:spPr>
          <a:xfrm rot="10800000" flipH="1">
            <a:off x="2236760" y="3500438"/>
            <a:ext cx="928694" cy="2714644"/>
          </a:xfrm>
          <a:prstGeom prst="bentArrow">
            <a:avLst>
              <a:gd name="adj1" fmla="val 12406"/>
              <a:gd name="adj2" fmla="val 25000"/>
              <a:gd name="adj3" fmla="val 25000"/>
              <a:gd name="adj4" fmla="val 43750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chemeClr val="tx1"/>
              </a:solidFill>
            </a:endParaRPr>
          </a:p>
        </p:txBody>
      </p:sp>
      <p:sp>
        <p:nvSpPr>
          <p:cNvPr id="19" name="Rettangolo arrotondato 18"/>
          <p:cNvSpPr/>
          <p:nvPr/>
        </p:nvSpPr>
        <p:spPr>
          <a:xfrm>
            <a:off x="3379768" y="5572164"/>
            <a:ext cx="5429288" cy="714356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 w="28575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2400" b="1" dirty="0" smtClean="0">
              <a:solidFill>
                <a:srgbClr val="FFFF00"/>
              </a:solidFill>
            </a:endParaRPr>
          </a:p>
          <a:p>
            <a:pPr algn="ctr"/>
            <a:r>
              <a:rPr lang="it-IT" sz="2400" b="1" dirty="0" smtClean="0">
                <a:solidFill>
                  <a:srgbClr val="FFFF00"/>
                </a:solidFill>
              </a:rPr>
              <a:t>COMUNICATIVO-RELAZIONALE</a:t>
            </a:r>
          </a:p>
        </p:txBody>
      </p:sp>
      <p:sp>
        <p:nvSpPr>
          <p:cNvPr id="4" name="CasellaDiTesto 3"/>
          <p:cNvSpPr txBox="1"/>
          <p:nvPr/>
        </p:nvSpPr>
        <p:spPr>
          <a:xfrm>
            <a:off x="4308462" y="357166"/>
            <a:ext cx="7643866" cy="1015663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it-IT" sz="3200" b="1" dirty="0" smtClean="0">
                <a:solidFill>
                  <a:srgbClr val="FF0000"/>
                </a:solidFill>
                <a:latin typeface="Bookman Old Style" panose="02050604050505020204" pitchFamily="18" charset="0"/>
              </a:rPr>
              <a:t>PROFESSIONALITÀ DOCENTE</a:t>
            </a:r>
          </a:p>
          <a:p>
            <a:pPr algn="ctr">
              <a:defRPr/>
            </a:pPr>
            <a:r>
              <a:rPr lang="it-IT" sz="2800" b="1" dirty="0" smtClean="0">
                <a:solidFill>
                  <a:srgbClr val="00B050"/>
                </a:solidFill>
                <a:latin typeface="Bookman Old Style" panose="02050604050505020204" pitchFamily="18" charset="0"/>
              </a:rPr>
              <a:t>MEDIAZIONE DIDATTICA</a:t>
            </a:r>
            <a:endParaRPr lang="it-IT" sz="3200" b="1" dirty="0">
              <a:solidFill>
                <a:srgbClr val="00B050"/>
              </a:solidFill>
              <a:latin typeface="Bookman Old Style" panose="02050604050505020204" pitchFamily="18" charset="0"/>
            </a:endParaRPr>
          </a:p>
        </p:txBody>
      </p:sp>
      <p:sp>
        <p:nvSpPr>
          <p:cNvPr id="8" name="Ovale 7"/>
          <p:cNvSpPr/>
          <p:nvPr/>
        </p:nvSpPr>
        <p:spPr>
          <a:xfrm>
            <a:off x="950876" y="3071810"/>
            <a:ext cx="2786082" cy="714380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000" b="1" dirty="0" smtClean="0"/>
              <a:t>COMPETENZE</a:t>
            </a:r>
            <a:endParaRPr lang="it-IT" sz="2000" b="1" dirty="0"/>
          </a:p>
        </p:txBody>
      </p:sp>
      <p:sp>
        <p:nvSpPr>
          <p:cNvPr id="9" name="Ovale 8"/>
          <p:cNvSpPr/>
          <p:nvPr/>
        </p:nvSpPr>
        <p:spPr>
          <a:xfrm>
            <a:off x="8348529" y="3071810"/>
            <a:ext cx="2786082" cy="714380"/>
          </a:xfrm>
          <a:prstGeom prst="ellipse">
            <a:avLst/>
          </a:prstGeom>
          <a:solidFill>
            <a:srgbClr val="0070C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000" b="1" dirty="0" smtClean="0"/>
              <a:t>COMPETENZE</a:t>
            </a:r>
            <a:endParaRPr lang="it-IT" sz="2000" b="1" dirty="0"/>
          </a:p>
        </p:txBody>
      </p:sp>
      <p:sp>
        <p:nvSpPr>
          <p:cNvPr id="10" name="Rettangolo arrotondato 9"/>
          <p:cNvSpPr/>
          <p:nvPr/>
        </p:nvSpPr>
        <p:spPr>
          <a:xfrm>
            <a:off x="950876" y="4071942"/>
            <a:ext cx="2714644" cy="285752"/>
          </a:xfrm>
          <a:prstGeom prst="roundRect">
            <a:avLst/>
          </a:prstGeom>
          <a:ln w="28575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 smtClean="0"/>
              <a:t> </a:t>
            </a:r>
            <a:r>
              <a:rPr lang="it-IT" b="1" dirty="0" smtClean="0">
                <a:solidFill>
                  <a:srgbClr val="FFFF00"/>
                </a:solidFill>
              </a:rPr>
              <a:t>ANALITICA</a:t>
            </a:r>
            <a:endParaRPr lang="it-IT" b="1" dirty="0">
              <a:solidFill>
                <a:srgbClr val="FFFF00"/>
              </a:solidFill>
            </a:endParaRPr>
          </a:p>
        </p:txBody>
      </p:sp>
      <p:sp>
        <p:nvSpPr>
          <p:cNvPr id="11" name="Rettangolo arrotondato 10"/>
          <p:cNvSpPr/>
          <p:nvPr/>
        </p:nvSpPr>
        <p:spPr>
          <a:xfrm>
            <a:off x="950876" y="4572008"/>
            <a:ext cx="2714644" cy="285752"/>
          </a:xfrm>
          <a:prstGeom prst="roundRect">
            <a:avLst/>
          </a:prstGeom>
          <a:ln w="28575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 smtClean="0"/>
              <a:t> </a:t>
            </a:r>
            <a:r>
              <a:rPr lang="it-IT" b="1" dirty="0" smtClean="0">
                <a:solidFill>
                  <a:srgbClr val="FFFF00"/>
                </a:solidFill>
              </a:rPr>
              <a:t>PROGETTUALE</a:t>
            </a:r>
            <a:endParaRPr lang="it-IT" b="1" dirty="0">
              <a:solidFill>
                <a:srgbClr val="FFFF00"/>
              </a:solidFill>
            </a:endParaRPr>
          </a:p>
        </p:txBody>
      </p:sp>
      <p:sp>
        <p:nvSpPr>
          <p:cNvPr id="12" name="Rettangolo arrotondato 11"/>
          <p:cNvSpPr/>
          <p:nvPr/>
        </p:nvSpPr>
        <p:spPr>
          <a:xfrm>
            <a:off x="950876" y="5072074"/>
            <a:ext cx="2714644" cy="285752"/>
          </a:xfrm>
          <a:prstGeom prst="roundRect">
            <a:avLst/>
          </a:prstGeom>
          <a:ln w="28575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b="1" dirty="0" smtClean="0">
                <a:solidFill>
                  <a:srgbClr val="FFFF00"/>
                </a:solidFill>
              </a:rPr>
              <a:t>ORGANIZZATIVA</a:t>
            </a:r>
          </a:p>
        </p:txBody>
      </p:sp>
      <p:sp>
        <p:nvSpPr>
          <p:cNvPr id="13" name="Rettangolo arrotondato 12"/>
          <p:cNvSpPr/>
          <p:nvPr/>
        </p:nvSpPr>
        <p:spPr>
          <a:xfrm>
            <a:off x="8451866" y="4071942"/>
            <a:ext cx="2714644" cy="285752"/>
          </a:xfrm>
          <a:prstGeom prst="roundRect">
            <a:avLst/>
          </a:prstGeom>
          <a:solidFill>
            <a:srgbClr val="0070C0"/>
          </a:solidFill>
          <a:ln w="28575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 smtClean="0"/>
              <a:t> </a:t>
            </a:r>
            <a:r>
              <a:rPr lang="it-IT" b="1" dirty="0" smtClean="0">
                <a:solidFill>
                  <a:srgbClr val="FFFF00"/>
                </a:solidFill>
              </a:rPr>
              <a:t>DIDATTICA</a:t>
            </a:r>
            <a:endParaRPr lang="it-IT" b="1" dirty="0">
              <a:solidFill>
                <a:srgbClr val="FFFF00"/>
              </a:solidFill>
            </a:endParaRPr>
          </a:p>
        </p:txBody>
      </p:sp>
      <p:sp>
        <p:nvSpPr>
          <p:cNvPr id="14" name="Rettangolo arrotondato 13"/>
          <p:cNvSpPr/>
          <p:nvPr/>
        </p:nvSpPr>
        <p:spPr>
          <a:xfrm>
            <a:off x="8451866" y="4572008"/>
            <a:ext cx="2714644" cy="285752"/>
          </a:xfrm>
          <a:prstGeom prst="roundRect">
            <a:avLst/>
          </a:prstGeom>
          <a:solidFill>
            <a:srgbClr val="0070C0"/>
          </a:solidFill>
          <a:ln w="28575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 smtClean="0"/>
              <a:t> </a:t>
            </a:r>
            <a:r>
              <a:rPr lang="it-IT" b="1" dirty="0" smtClean="0">
                <a:solidFill>
                  <a:srgbClr val="FFFF00"/>
                </a:solidFill>
              </a:rPr>
              <a:t>DOCIMOLOGICA</a:t>
            </a:r>
            <a:endParaRPr lang="it-IT" b="1" dirty="0">
              <a:solidFill>
                <a:srgbClr val="FFFF00"/>
              </a:solidFill>
            </a:endParaRPr>
          </a:p>
        </p:txBody>
      </p:sp>
      <p:sp>
        <p:nvSpPr>
          <p:cNvPr id="15" name="Rettangolo arrotondato 14"/>
          <p:cNvSpPr/>
          <p:nvPr/>
        </p:nvSpPr>
        <p:spPr>
          <a:xfrm>
            <a:off x="8451866" y="5072074"/>
            <a:ext cx="2714644" cy="285752"/>
          </a:xfrm>
          <a:prstGeom prst="roundRect">
            <a:avLst/>
          </a:prstGeom>
          <a:solidFill>
            <a:srgbClr val="0070C0"/>
          </a:solidFill>
          <a:ln w="28575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b="1" dirty="0" smtClean="0">
                <a:solidFill>
                  <a:srgbClr val="FFFF00"/>
                </a:solidFill>
              </a:rPr>
              <a:t>DIGITALE</a:t>
            </a:r>
          </a:p>
        </p:txBody>
      </p:sp>
      <p:sp>
        <p:nvSpPr>
          <p:cNvPr id="20" name="Rettangolo arrotondato 19"/>
          <p:cNvSpPr/>
          <p:nvPr/>
        </p:nvSpPr>
        <p:spPr>
          <a:xfrm>
            <a:off x="4186852" y="5442890"/>
            <a:ext cx="3786214" cy="357190"/>
          </a:xfrm>
          <a:prstGeom prst="roundRect">
            <a:avLst/>
          </a:prstGeom>
          <a:solidFill>
            <a:srgbClr val="00B050"/>
          </a:solidFill>
          <a:ln w="28575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400" b="1" dirty="0" smtClean="0">
                <a:solidFill>
                  <a:srgbClr val="FFFF00"/>
                </a:solidFill>
              </a:rPr>
              <a:t>EPISTEMOLOGIA</a:t>
            </a:r>
          </a:p>
        </p:txBody>
      </p:sp>
      <p:sp>
        <p:nvSpPr>
          <p:cNvPr id="21" name="Freccia curva 20"/>
          <p:cNvSpPr/>
          <p:nvPr/>
        </p:nvSpPr>
        <p:spPr>
          <a:xfrm rot="16200000" flipH="1">
            <a:off x="2986859" y="964389"/>
            <a:ext cx="928694" cy="2714644"/>
          </a:xfrm>
          <a:prstGeom prst="bentArrow">
            <a:avLst>
              <a:gd name="adj1" fmla="val 12406"/>
              <a:gd name="adj2" fmla="val 25000"/>
              <a:gd name="adj3" fmla="val 25000"/>
              <a:gd name="adj4" fmla="val 43750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chemeClr val="tx1"/>
              </a:solidFill>
            </a:endParaRPr>
          </a:p>
        </p:txBody>
      </p:sp>
      <p:sp>
        <p:nvSpPr>
          <p:cNvPr id="22" name="Freccia curva 21"/>
          <p:cNvSpPr/>
          <p:nvPr/>
        </p:nvSpPr>
        <p:spPr>
          <a:xfrm rot="16200000" flipH="1" flipV="1">
            <a:off x="8166114" y="1000109"/>
            <a:ext cx="928694" cy="2643206"/>
          </a:xfrm>
          <a:prstGeom prst="bentArrow">
            <a:avLst>
              <a:gd name="adj1" fmla="val 12406"/>
              <a:gd name="adj2" fmla="val 25000"/>
              <a:gd name="adj3" fmla="val 25000"/>
              <a:gd name="adj4" fmla="val 43750"/>
            </a:avLst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chemeClr val="tx1"/>
              </a:solidFill>
            </a:endParaRPr>
          </a:p>
        </p:txBody>
      </p:sp>
      <p:sp>
        <p:nvSpPr>
          <p:cNvPr id="7" name="Ovale 6"/>
          <p:cNvSpPr/>
          <p:nvPr/>
        </p:nvSpPr>
        <p:spPr>
          <a:xfrm>
            <a:off x="4594214" y="1500174"/>
            <a:ext cx="3000396" cy="857256"/>
          </a:xfrm>
          <a:prstGeom prst="ellipse">
            <a:avLst/>
          </a:prstGeom>
          <a:solidFill>
            <a:srgbClr val="0070C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400" b="1" dirty="0" smtClean="0"/>
              <a:t>DOCENTE</a:t>
            </a:r>
            <a:endParaRPr lang="it-IT" sz="2400" b="1" dirty="0"/>
          </a:p>
        </p:txBody>
      </p:sp>
      <p:sp>
        <p:nvSpPr>
          <p:cNvPr id="23" name="Ovale 22"/>
          <p:cNvSpPr/>
          <p:nvPr/>
        </p:nvSpPr>
        <p:spPr>
          <a:xfrm>
            <a:off x="4980310" y="3325663"/>
            <a:ext cx="2214578" cy="571504"/>
          </a:xfrm>
          <a:prstGeom prst="ellipse">
            <a:avLst/>
          </a:prstGeom>
          <a:solidFill>
            <a:srgbClr val="00B0F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b="1" dirty="0" smtClean="0"/>
              <a:t>Regia</a:t>
            </a:r>
            <a:endParaRPr lang="it-IT" b="1" dirty="0"/>
          </a:p>
        </p:txBody>
      </p:sp>
      <p:sp>
        <p:nvSpPr>
          <p:cNvPr id="25" name="Ovale 24"/>
          <p:cNvSpPr/>
          <p:nvPr/>
        </p:nvSpPr>
        <p:spPr>
          <a:xfrm>
            <a:off x="4594214" y="2571744"/>
            <a:ext cx="3000396" cy="857256"/>
          </a:xfrm>
          <a:prstGeom prst="ellipse">
            <a:avLst/>
          </a:prstGeom>
          <a:solidFill>
            <a:srgbClr val="0070C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400" b="1" dirty="0" smtClean="0"/>
              <a:t>Mediazione didattica</a:t>
            </a:r>
            <a:endParaRPr lang="it-IT" sz="2400" b="1" dirty="0"/>
          </a:p>
        </p:txBody>
      </p:sp>
    </p:spTree>
    <p:extLst>
      <p:ext uri="{BB962C8B-B14F-4D97-AF65-F5344CB8AC3E}">
        <p14:creationId xmlns:p14="http://schemas.microsoft.com/office/powerpoint/2010/main" val="23571462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0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3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6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29" grpId="0" animBg="1"/>
      <p:bldP spid="23" grpId="0" animBg="1"/>
      <p:bldP spid="25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ma 3"/>
          <p:cNvGraphicFramePr/>
          <p:nvPr>
            <p:extLst>
              <p:ext uri="{D42A27DB-BD31-4B8C-83A1-F6EECF244321}">
                <p14:modId xmlns:p14="http://schemas.microsoft.com/office/powerpoint/2010/main" val="1074494104"/>
              </p:ext>
            </p:extLst>
          </p:nvPr>
        </p:nvGraphicFramePr>
        <p:xfrm>
          <a:off x="5237156" y="285728"/>
          <a:ext cx="6286544" cy="13204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1026" name="Picture 2" descr="Risultati immagini per controllo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594214" y="1857364"/>
            <a:ext cx="3000396" cy="3000396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pic>
        <p:nvPicPr>
          <p:cNvPr id="1028" name="Picture 4" descr="Immagine correlata"/>
          <p:cNvPicPr>
            <a:picLocks noChangeAspect="1" noChangeArrowheads="1"/>
          </p:cNvPicPr>
          <p:nvPr/>
        </p:nvPicPr>
        <p:blipFill>
          <a:blip r:embed="rId9" cstate="print">
            <a:clrChange>
              <a:clrFrom>
                <a:srgbClr val="C4C4C4"/>
              </a:clrFrom>
              <a:clrTo>
                <a:srgbClr val="C4C4C4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65124" y="1857364"/>
            <a:ext cx="3166737" cy="2928958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pic>
        <p:nvPicPr>
          <p:cNvPr id="1030" name="Picture 6" descr="Immagine correlata"/>
          <p:cNvPicPr>
            <a:picLocks noChangeAspect="1" noChangeArrowheads="1"/>
          </p:cNvPicPr>
          <p:nvPr/>
        </p:nvPicPr>
        <p:blipFill>
          <a:blip r:embed="rId10">
            <a:clrChange>
              <a:clrFrom>
                <a:srgbClr val="EDEDED"/>
              </a:clrFrom>
              <a:clrTo>
                <a:srgbClr val="EDEDED">
                  <a:alpha val="0"/>
                </a:srgbClr>
              </a:clrTo>
            </a:clrChange>
          </a:blip>
          <a:srcRect b="21343"/>
          <a:stretch>
            <a:fillRect/>
          </a:stretch>
        </p:blipFill>
        <p:spPr bwMode="auto">
          <a:xfrm>
            <a:off x="8023238" y="1857364"/>
            <a:ext cx="3286148" cy="3000396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sp>
        <p:nvSpPr>
          <p:cNvPr id="7" name="CasellaDiTesto 6"/>
          <p:cNvSpPr txBox="1"/>
          <p:nvPr/>
        </p:nvSpPr>
        <p:spPr>
          <a:xfrm>
            <a:off x="808000" y="4857760"/>
            <a:ext cx="29289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dirty="0" smtClean="0">
                <a:solidFill>
                  <a:srgbClr val="FF0000"/>
                </a:solidFill>
                <a:latin typeface="Copperplate Gothic Bold" pitchFamily="34" charset="0"/>
              </a:rPr>
              <a:t>PROVE</a:t>
            </a:r>
            <a:r>
              <a:rPr lang="it-IT" dirty="0" smtClean="0">
                <a:solidFill>
                  <a:schemeClr val="bg1">
                    <a:lumMod val="50000"/>
                  </a:schemeClr>
                </a:solidFill>
                <a:latin typeface="Copperplate Gothic Bold" pitchFamily="34" charset="0"/>
              </a:rPr>
              <a:t> </a:t>
            </a:r>
            <a:r>
              <a:rPr lang="it-IT" dirty="0" err="1" smtClean="0">
                <a:solidFill>
                  <a:schemeClr val="bg1">
                    <a:lumMod val="50000"/>
                  </a:schemeClr>
                </a:solidFill>
                <a:latin typeface="Copperplate Gothic Bold" pitchFamily="34" charset="0"/>
              </a:rPr>
              <a:t>DI</a:t>
            </a:r>
            <a:r>
              <a:rPr lang="it-IT" dirty="0" smtClean="0">
                <a:solidFill>
                  <a:schemeClr val="bg1">
                    <a:lumMod val="50000"/>
                  </a:schemeClr>
                </a:solidFill>
                <a:latin typeface="Copperplate Gothic Bold" pitchFamily="34" charset="0"/>
              </a:rPr>
              <a:t> VERIFICA</a:t>
            </a:r>
            <a:endParaRPr lang="it-IT" dirty="0">
              <a:solidFill>
                <a:schemeClr val="bg1">
                  <a:lumMod val="50000"/>
                </a:schemeClr>
              </a:solidFill>
              <a:latin typeface="Copperplate Gothic Bold" pitchFamily="34" charset="0"/>
            </a:endParaRPr>
          </a:p>
        </p:txBody>
      </p:sp>
      <p:sp>
        <p:nvSpPr>
          <p:cNvPr id="8" name="CasellaDiTesto 7"/>
          <p:cNvSpPr txBox="1"/>
          <p:nvPr/>
        </p:nvSpPr>
        <p:spPr>
          <a:xfrm>
            <a:off x="7951800" y="4929198"/>
            <a:ext cx="35004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dirty="0" smtClean="0">
                <a:solidFill>
                  <a:srgbClr val="FF0000"/>
                </a:solidFill>
                <a:latin typeface="Copperplate Gothic Bold" pitchFamily="34" charset="0"/>
              </a:rPr>
              <a:t>CRITERI</a:t>
            </a:r>
            <a:r>
              <a:rPr lang="it-IT" dirty="0" smtClean="0">
                <a:solidFill>
                  <a:schemeClr val="bg1">
                    <a:lumMod val="50000"/>
                  </a:schemeClr>
                </a:solidFill>
                <a:latin typeface="Copperplate Gothic Bold" pitchFamily="34" charset="0"/>
              </a:rPr>
              <a:t> </a:t>
            </a:r>
            <a:r>
              <a:rPr lang="it-IT" dirty="0" err="1" smtClean="0">
                <a:solidFill>
                  <a:schemeClr val="bg1">
                    <a:lumMod val="50000"/>
                  </a:schemeClr>
                </a:solidFill>
                <a:latin typeface="Copperplate Gothic Bold" pitchFamily="34" charset="0"/>
              </a:rPr>
              <a:t>DI</a:t>
            </a:r>
            <a:r>
              <a:rPr lang="it-IT" dirty="0" smtClean="0">
                <a:solidFill>
                  <a:schemeClr val="bg1">
                    <a:lumMod val="50000"/>
                  </a:schemeClr>
                </a:solidFill>
                <a:latin typeface="Copperplate Gothic Bold" pitchFamily="34" charset="0"/>
              </a:rPr>
              <a:t> VALUTAZIONE</a:t>
            </a:r>
            <a:endParaRPr lang="it-IT" dirty="0">
              <a:solidFill>
                <a:schemeClr val="bg1">
                  <a:lumMod val="50000"/>
                </a:schemeClr>
              </a:solidFill>
              <a:latin typeface="Copperplate Gothic Bold" pitchFamily="34" charset="0"/>
            </a:endParaRPr>
          </a:p>
        </p:txBody>
      </p:sp>
      <p:sp>
        <p:nvSpPr>
          <p:cNvPr id="9" name="CasellaDiTesto 8"/>
          <p:cNvSpPr txBox="1"/>
          <p:nvPr/>
        </p:nvSpPr>
        <p:spPr>
          <a:xfrm>
            <a:off x="551154" y="5956509"/>
            <a:ext cx="11049732" cy="523220"/>
          </a:xfrm>
          <a:prstGeom prst="rect">
            <a:avLst/>
          </a:prstGeom>
          <a:solidFill>
            <a:srgbClr val="FFC000"/>
          </a:solidFill>
          <a:ln>
            <a:solidFill>
              <a:schemeClr val="accent1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pPr algn="ctr"/>
            <a:r>
              <a:rPr lang="it-IT" sz="2800" b="1" dirty="0" smtClean="0">
                <a:solidFill>
                  <a:srgbClr val="FF0000"/>
                </a:solidFill>
              </a:rPr>
              <a:t>SISTEMA </a:t>
            </a:r>
            <a:r>
              <a:rPr lang="it-IT" sz="2800" b="1" dirty="0" err="1" smtClean="0">
                <a:solidFill>
                  <a:srgbClr val="006600"/>
                </a:solidFill>
              </a:rPr>
              <a:t>DI</a:t>
            </a:r>
            <a:r>
              <a:rPr lang="it-IT" sz="2800" b="1" dirty="0" smtClean="0">
                <a:solidFill>
                  <a:srgbClr val="FF0000"/>
                </a:solidFill>
              </a:rPr>
              <a:t> CONTROLLO</a:t>
            </a:r>
            <a:endParaRPr lang="it-IT" sz="2800" dirty="0">
              <a:solidFill>
                <a:srgbClr val="FF0000"/>
              </a:solidFill>
            </a:endParaRPr>
          </a:p>
        </p:txBody>
      </p:sp>
      <p:sp>
        <p:nvSpPr>
          <p:cNvPr id="10" name="Freccia in su 9"/>
          <p:cNvSpPr/>
          <p:nvPr/>
        </p:nvSpPr>
        <p:spPr>
          <a:xfrm>
            <a:off x="1879570" y="5429264"/>
            <a:ext cx="571504" cy="428628"/>
          </a:xfrm>
          <a:prstGeom prst="upArrow">
            <a:avLst/>
          </a:prstGeom>
          <a:solidFill>
            <a:srgbClr val="E6AC08"/>
          </a:solidFill>
          <a:ln w="9525">
            <a:solidFill>
              <a:schemeClr val="accent1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1" name="Freccia in su 10"/>
          <p:cNvSpPr/>
          <p:nvPr/>
        </p:nvSpPr>
        <p:spPr>
          <a:xfrm>
            <a:off x="9523436" y="5357826"/>
            <a:ext cx="571504" cy="428628"/>
          </a:xfrm>
          <a:prstGeom prst="upArrow">
            <a:avLst/>
          </a:prstGeom>
          <a:solidFill>
            <a:srgbClr val="E6AC08"/>
          </a:solidFill>
          <a:ln w="9525">
            <a:solidFill>
              <a:schemeClr val="accent1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815953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ma 3"/>
          <p:cNvGraphicFramePr/>
          <p:nvPr>
            <p:extLst>
              <p:ext uri="{D42A27DB-BD31-4B8C-83A1-F6EECF244321}">
                <p14:modId xmlns:p14="http://schemas.microsoft.com/office/powerpoint/2010/main" val="163996583"/>
              </p:ext>
            </p:extLst>
          </p:nvPr>
        </p:nvGraphicFramePr>
        <p:xfrm>
          <a:off x="5237156" y="285728"/>
          <a:ext cx="6286544" cy="13204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1028" name="Picture 4" descr="Immagine correlata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C4C4C4"/>
              </a:clrFrom>
              <a:clrTo>
                <a:srgbClr val="C4C4C4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544740" y="1643050"/>
            <a:ext cx="2014609" cy="1863339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pic>
        <p:nvPicPr>
          <p:cNvPr id="1030" name="Picture 6" descr="Immagine correlata"/>
          <p:cNvPicPr>
            <a:picLocks noChangeAspect="1" noChangeArrowheads="1"/>
          </p:cNvPicPr>
          <p:nvPr/>
        </p:nvPicPr>
        <p:blipFill>
          <a:blip r:embed="rId9" cstate="print">
            <a:clrChange>
              <a:clrFrom>
                <a:srgbClr val="EDEDED"/>
              </a:clrFrom>
              <a:clrTo>
                <a:srgbClr val="EDEDED">
                  <a:alpha val="0"/>
                </a:srgbClr>
              </a:clrTo>
            </a:clrChange>
          </a:blip>
          <a:srcRect b="21343"/>
          <a:stretch>
            <a:fillRect/>
          </a:stretch>
        </p:blipFill>
        <p:spPr bwMode="auto">
          <a:xfrm>
            <a:off x="7637454" y="1785501"/>
            <a:ext cx="1884782" cy="1720888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sp>
        <p:nvSpPr>
          <p:cNvPr id="7" name="CasellaDiTesto 6"/>
          <p:cNvSpPr txBox="1"/>
          <p:nvPr/>
        </p:nvSpPr>
        <p:spPr>
          <a:xfrm>
            <a:off x="2087565" y="3549262"/>
            <a:ext cx="29289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dirty="0" smtClean="0">
                <a:solidFill>
                  <a:schemeClr val="bg1">
                    <a:lumMod val="50000"/>
                  </a:schemeClr>
                </a:solidFill>
                <a:latin typeface="Copperplate Gothic Bold" pitchFamily="34" charset="0"/>
              </a:rPr>
              <a:t>VERIFICA</a:t>
            </a:r>
            <a:endParaRPr lang="it-IT" dirty="0">
              <a:solidFill>
                <a:schemeClr val="bg1">
                  <a:lumMod val="50000"/>
                </a:schemeClr>
              </a:solidFill>
              <a:latin typeface="Copperplate Gothic Bold" pitchFamily="34" charset="0"/>
            </a:endParaRPr>
          </a:p>
        </p:txBody>
      </p:sp>
      <p:sp>
        <p:nvSpPr>
          <p:cNvPr id="8" name="CasellaDiTesto 7"/>
          <p:cNvSpPr txBox="1"/>
          <p:nvPr/>
        </p:nvSpPr>
        <p:spPr>
          <a:xfrm>
            <a:off x="6829614" y="3652513"/>
            <a:ext cx="35004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dirty="0" smtClean="0">
                <a:solidFill>
                  <a:schemeClr val="bg1">
                    <a:lumMod val="50000"/>
                  </a:schemeClr>
                </a:solidFill>
                <a:latin typeface="Copperplate Gothic Bold" pitchFamily="34" charset="0"/>
              </a:rPr>
              <a:t>VALUTAZIONE</a:t>
            </a:r>
            <a:endParaRPr lang="it-IT" dirty="0">
              <a:solidFill>
                <a:schemeClr val="bg1">
                  <a:lumMod val="50000"/>
                </a:schemeClr>
              </a:solidFill>
              <a:latin typeface="Copperplate Gothic Bold" pitchFamily="34" charset="0"/>
            </a:endParaRPr>
          </a:p>
        </p:txBody>
      </p:sp>
      <p:sp>
        <p:nvSpPr>
          <p:cNvPr id="9" name="CasellaDiTesto 8"/>
          <p:cNvSpPr txBox="1"/>
          <p:nvPr/>
        </p:nvSpPr>
        <p:spPr>
          <a:xfrm>
            <a:off x="736562" y="4197434"/>
            <a:ext cx="10715700" cy="830997"/>
          </a:xfrm>
          <a:prstGeom prst="rect">
            <a:avLst/>
          </a:prstGeom>
          <a:solidFill>
            <a:srgbClr val="FFC000"/>
          </a:solidFill>
          <a:ln>
            <a:solidFill>
              <a:schemeClr val="accent1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pPr algn="ctr"/>
            <a:r>
              <a:rPr lang="it-IT" sz="2400" dirty="0" smtClean="0">
                <a:solidFill>
                  <a:srgbClr val="006600"/>
                </a:solidFill>
              </a:rPr>
              <a:t>CORRISPONDENZA</a:t>
            </a:r>
            <a:r>
              <a:rPr lang="it-IT" sz="2400" dirty="0" smtClean="0">
                <a:solidFill>
                  <a:srgbClr val="FF0000"/>
                </a:solidFill>
              </a:rPr>
              <a:t> </a:t>
            </a:r>
          </a:p>
          <a:p>
            <a:pPr algn="ctr"/>
            <a:r>
              <a:rPr lang="it-IT" sz="2400" dirty="0" smtClean="0">
                <a:solidFill>
                  <a:srgbClr val="FF0000"/>
                </a:solidFill>
              </a:rPr>
              <a:t>fra </a:t>
            </a:r>
            <a:r>
              <a:rPr lang="it-IT" sz="2400" dirty="0" smtClean="0">
                <a:solidFill>
                  <a:srgbClr val="006600"/>
                </a:solidFill>
              </a:rPr>
              <a:t>obiettivo</a:t>
            </a:r>
            <a:r>
              <a:rPr lang="it-IT" sz="2400" dirty="0" smtClean="0">
                <a:solidFill>
                  <a:srgbClr val="FF0000"/>
                </a:solidFill>
              </a:rPr>
              <a:t> di apprendimento perseguito e </a:t>
            </a:r>
            <a:r>
              <a:rPr lang="it-IT" sz="2400" dirty="0" smtClean="0">
                <a:solidFill>
                  <a:srgbClr val="006600"/>
                </a:solidFill>
              </a:rPr>
              <a:t>risultato </a:t>
            </a:r>
            <a:r>
              <a:rPr lang="it-IT" sz="2400" dirty="0" smtClean="0">
                <a:solidFill>
                  <a:srgbClr val="FF0000"/>
                </a:solidFill>
              </a:rPr>
              <a:t>ottenuto </a:t>
            </a:r>
            <a:endParaRPr lang="it-IT" sz="2400" dirty="0">
              <a:solidFill>
                <a:srgbClr val="FF0000"/>
              </a:solidFill>
            </a:endParaRPr>
          </a:p>
        </p:txBody>
      </p:sp>
      <p:sp>
        <p:nvSpPr>
          <p:cNvPr id="12" name="CasellaDiTesto 11"/>
          <p:cNvSpPr txBox="1"/>
          <p:nvPr/>
        </p:nvSpPr>
        <p:spPr>
          <a:xfrm>
            <a:off x="742070" y="5310388"/>
            <a:ext cx="10685760" cy="1261884"/>
          </a:xfrm>
          <a:prstGeom prst="rect">
            <a:avLst/>
          </a:prstGeom>
          <a:solidFill>
            <a:srgbClr val="00B050"/>
          </a:solidFill>
          <a:ln w="28575">
            <a:solidFill>
              <a:srgbClr val="C00000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pPr algn="ctr"/>
            <a:endParaRPr lang="it-IT" sz="800" b="1" i="1" dirty="0" smtClean="0">
              <a:solidFill>
                <a:srgbClr val="FFFF00"/>
              </a:solidFill>
            </a:endParaRPr>
          </a:p>
          <a:p>
            <a:pPr algn="ctr"/>
            <a:r>
              <a:rPr lang="it-IT" sz="2000" b="1" i="1" dirty="0" smtClean="0">
                <a:solidFill>
                  <a:srgbClr val="FFFF00"/>
                </a:solidFill>
              </a:rPr>
              <a:t>Per  la valutazione dei processi che riguardano gli studenti con disabilità e quelli con Disturbi Specifici di Apprendimento si farà riferimento, rispettivamente </a:t>
            </a:r>
          </a:p>
          <a:p>
            <a:pPr algn="ctr"/>
            <a:r>
              <a:rPr lang="it-IT" sz="2000" b="1" i="1" dirty="0" smtClean="0">
                <a:solidFill>
                  <a:srgbClr val="FFFF00"/>
                </a:solidFill>
              </a:rPr>
              <a:t>al </a:t>
            </a:r>
            <a:r>
              <a:rPr lang="it-IT" sz="2000" b="1" i="1" dirty="0" err="1" smtClean="0">
                <a:solidFill>
                  <a:srgbClr val="FFFF00"/>
                </a:solidFill>
              </a:rPr>
              <a:t>P.E.I.</a:t>
            </a:r>
            <a:r>
              <a:rPr lang="it-IT" sz="2000" b="1" i="1" dirty="0" smtClean="0">
                <a:solidFill>
                  <a:srgbClr val="FFFF00"/>
                </a:solidFill>
              </a:rPr>
              <a:t> e al </a:t>
            </a:r>
            <a:r>
              <a:rPr lang="it-IT" sz="2000" b="1" i="1" dirty="0" err="1" smtClean="0">
                <a:solidFill>
                  <a:srgbClr val="FFFF00"/>
                </a:solidFill>
              </a:rPr>
              <a:t>P.D.P.</a:t>
            </a:r>
            <a:r>
              <a:rPr lang="it-IT" sz="2000" b="1" i="1" dirty="0" smtClean="0">
                <a:solidFill>
                  <a:srgbClr val="FFFF00"/>
                </a:solidFill>
              </a:rPr>
              <a:t> </a:t>
            </a:r>
          </a:p>
          <a:p>
            <a:pPr algn="ctr"/>
            <a:endParaRPr lang="it-IT" sz="800" b="1" i="1" dirty="0">
              <a:solidFill>
                <a:srgbClr val="FFFF00"/>
              </a:solidFill>
            </a:endParaRPr>
          </a:p>
        </p:txBody>
      </p:sp>
      <p:sp>
        <p:nvSpPr>
          <p:cNvPr id="2" name="Freccia tridirezionale 1"/>
          <p:cNvSpPr/>
          <p:nvPr/>
        </p:nvSpPr>
        <p:spPr>
          <a:xfrm flipV="1">
            <a:off x="5342524" y="2304940"/>
            <a:ext cx="1512167" cy="1338373"/>
          </a:xfrm>
          <a:prstGeom prst="leftRightUpArrow">
            <a:avLst>
              <a:gd name="adj1" fmla="val 8824"/>
              <a:gd name="adj2" fmla="val 25000"/>
              <a:gd name="adj3" fmla="val 23382"/>
            </a:avLst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455909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tangolo 3"/>
          <p:cNvSpPr/>
          <p:nvPr/>
        </p:nvSpPr>
        <p:spPr>
          <a:xfrm>
            <a:off x="1" y="0"/>
            <a:ext cx="12188824" cy="6858000"/>
          </a:xfrm>
          <a:prstGeom prst="rect">
            <a:avLst/>
          </a:prstGeom>
          <a:blipFill dpi="0" rotWithShape="1">
            <a:blip r:embed="rId2">
              <a:alphaModFix amt="17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38100">
            <a:solidFill>
              <a:srgbClr val="00B050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5" name="Rettangolo 4"/>
          <p:cNvSpPr/>
          <p:nvPr/>
        </p:nvSpPr>
        <p:spPr>
          <a:xfrm>
            <a:off x="3590174" y="188641"/>
            <a:ext cx="5040560" cy="523220"/>
          </a:xfrm>
          <a:prstGeom prst="rect">
            <a:avLst/>
          </a:prstGeom>
          <a:solidFill>
            <a:schemeClr val="bg1"/>
          </a:solidFill>
          <a:ln>
            <a:solidFill>
              <a:srgbClr val="00B050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it-IT" sz="28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La </a:t>
            </a:r>
            <a:r>
              <a:rPr lang="it-IT" sz="2800" b="1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Prova scritta</a:t>
            </a:r>
          </a:p>
        </p:txBody>
      </p:sp>
      <p:sp>
        <p:nvSpPr>
          <p:cNvPr id="7" name="Rettangolo 6">
            <a:hlinkClick r:id="rId3" action="ppaction://hlinkpres?slideindex=1&amp;slidetitle="/>
          </p:cNvPr>
          <p:cNvSpPr/>
          <p:nvPr/>
        </p:nvSpPr>
        <p:spPr>
          <a:xfrm>
            <a:off x="558037" y="3615407"/>
            <a:ext cx="11299589" cy="46166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rgbClr val="00B050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lIns="91440" tIns="45720" rIns="91440" bIns="45720">
            <a:spAutoFit/>
          </a:bodyPr>
          <a:lstStyle/>
          <a:p>
            <a:r>
              <a:rPr lang="it-IT" sz="2400" b="1" dirty="0">
                <a:ln w="19050">
                  <a:noFill/>
                  <a:prstDash val="solid"/>
                </a:ln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Esempio di </a:t>
            </a:r>
            <a:r>
              <a:rPr lang="it-IT" sz="2400" b="1" dirty="0">
                <a:ln w="19050">
                  <a:noFill/>
                  <a:prstDash val="solid"/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elaborato</a:t>
            </a:r>
            <a:r>
              <a:rPr lang="it-IT" sz="2400" b="1" dirty="0">
                <a:ln w="19050">
                  <a:noFill/>
                  <a:prstDash val="solid"/>
                </a:ln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per la Scuola Secondaria di </a:t>
            </a:r>
            <a:r>
              <a:rPr lang="it-IT" sz="2400" b="1" dirty="0">
                <a:ln w="19050">
                  <a:noFill/>
                  <a:prstDash val="solid"/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2° Grado</a:t>
            </a:r>
          </a:p>
        </p:txBody>
      </p:sp>
      <p:sp>
        <p:nvSpPr>
          <p:cNvPr id="8" name="Rettangolo 7">
            <a:hlinkClick r:id="rId4" action="ppaction://hlinkpres?slideindex=1&amp;slidetitle="/>
          </p:cNvPr>
          <p:cNvSpPr/>
          <p:nvPr/>
        </p:nvSpPr>
        <p:spPr>
          <a:xfrm>
            <a:off x="2723304" y="2780929"/>
            <a:ext cx="7403556" cy="461665"/>
          </a:xfrm>
          <a:prstGeom prst="rect">
            <a:avLst/>
          </a:prstGeom>
          <a:solidFill>
            <a:schemeClr val="bg1"/>
          </a:solidFill>
          <a:ln>
            <a:solidFill>
              <a:srgbClr val="00B050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lIns="91440" tIns="45720" rIns="91440" bIns="45720">
            <a:spAutoFit/>
          </a:bodyPr>
          <a:lstStyle/>
          <a:p>
            <a:r>
              <a:rPr lang="it-IT" sz="2400" b="1" dirty="0">
                <a:ln w="19050">
                  <a:noFill/>
                  <a:prstDash val="solid"/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Analisi</a:t>
            </a:r>
            <a:r>
              <a:rPr lang="it-IT" sz="2400" b="1" dirty="0">
                <a:ln w="19050">
                  <a:noFill/>
                  <a:prstDash val="solid"/>
                </a:ln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traccia Scuola Secondaria di </a:t>
            </a:r>
            <a:r>
              <a:rPr lang="it-IT" sz="2400" b="1" dirty="0">
                <a:ln w="19050">
                  <a:noFill/>
                  <a:prstDash val="solid"/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1° Grado</a:t>
            </a:r>
          </a:p>
        </p:txBody>
      </p:sp>
      <p:sp>
        <p:nvSpPr>
          <p:cNvPr id="9" name="Rettangolo 8">
            <a:hlinkClick r:id="rId5" action="ppaction://hlinkpres?slideindex=1&amp;slidetitle="/>
          </p:cNvPr>
          <p:cNvSpPr/>
          <p:nvPr/>
        </p:nvSpPr>
        <p:spPr>
          <a:xfrm>
            <a:off x="2723304" y="1518103"/>
            <a:ext cx="7403556" cy="461665"/>
          </a:xfrm>
          <a:prstGeom prst="rect">
            <a:avLst/>
          </a:prstGeom>
          <a:solidFill>
            <a:schemeClr val="bg1"/>
          </a:solidFill>
          <a:ln>
            <a:solidFill>
              <a:srgbClr val="00B050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lIns="91440" tIns="45720" rIns="91440" bIns="45720">
            <a:spAutoFit/>
          </a:bodyPr>
          <a:lstStyle/>
          <a:p>
            <a:r>
              <a:rPr lang="it-IT" sz="2400" b="1" dirty="0">
                <a:ln w="19050">
                  <a:noFill/>
                  <a:prstDash val="solid"/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Analisi</a:t>
            </a:r>
            <a:r>
              <a:rPr lang="it-IT" sz="2400" b="1" dirty="0">
                <a:ln w="19050">
                  <a:noFill/>
                  <a:prstDash val="solid"/>
                </a:ln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traccia Scuola Infanzia</a:t>
            </a:r>
          </a:p>
        </p:txBody>
      </p:sp>
      <p:sp>
        <p:nvSpPr>
          <p:cNvPr id="10" name="Rettangolo 9">
            <a:hlinkClick r:id="rId6" action="ppaction://hlinkpres?slideindex=1&amp;slidetitle="/>
          </p:cNvPr>
          <p:cNvSpPr/>
          <p:nvPr/>
        </p:nvSpPr>
        <p:spPr>
          <a:xfrm>
            <a:off x="2721765" y="2132857"/>
            <a:ext cx="7403556" cy="461665"/>
          </a:xfrm>
          <a:prstGeom prst="rect">
            <a:avLst/>
          </a:prstGeom>
          <a:solidFill>
            <a:schemeClr val="bg1"/>
          </a:solidFill>
          <a:ln>
            <a:solidFill>
              <a:srgbClr val="00B050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lIns="91440" tIns="45720" rIns="91440" bIns="45720">
            <a:spAutoFit/>
          </a:bodyPr>
          <a:lstStyle/>
          <a:p>
            <a:r>
              <a:rPr lang="it-IT" sz="2400" b="1" dirty="0">
                <a:ln w="19050">
                  <a:noFill/>
                  <a:prstDash val="solid"/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Analisi</a:t>
            </a:r>
            <a:r>
              <a:rPr lang="it-IT" sz="2400" b="1" dirty="0">
                <a:ln w="19050">
                  <a:noFill/>
                  <a:prstDash val="solid"/>
                </a:ln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traccia Scuola Primaria</a:t>
            </a:r>
          </a:p>
        </p:txBody>
      </p:sp>
      <p:sp>
        <p:nvSpPr>
          <p:cNvPr id="2" name="CasellaDiTesto 1"/>
          <p:cNvSpPr txBox="1"/>
          <p:nvPr/>
        </p:nvSpPr>
        <p:spPr>
          <a:xfrm>
            <a:off x="397940" y="4289028"/>
            <a:ext cx="11449272" cy="2308324"/>
          </a:xfrm>
          <a:prstGeom prst="rect">
            <a:avLst/>
          </a:prstGeom>
          <a:solidFill>
            <a:schemeClr val="bg1"/>
          </a:solidFill>
          <a:ln w="28575">
            <a:solidFill>
              <a:srgbClr val="00B05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it-IT" b="1" i="1" dirty="0">
                <a:solidFill>
                  <a:srgbClr val="00B050"/>
                </a:solidFill>
              </a:rPr>
              <a:t>APPROFONDIRE: </a:t>
            </a:r>
          </a:p>
          <a:p>
            <a:pPr marL="285750" indent="-285750">
              <a:buFontTx/>
              <a:buChar char="-"/>
            </a:pPr>
            <a:r>
              <a:rPr lang="it-IT" b="1" i="1" dirty="0">
                <a:solidFill>
                  <a:srgbClr val="FF0000"/>
                </a:solidFill>
              </a:rPr>
              <a:t>Bisogni Educativi Speciali </a:t>
            </a:r>
            <a:r>
              <a:rPr lang="it-IT" dirty="0"/>
              <a:t>(</a:t>
            </a:r>
            <a:r>
              <a:rPr lang="it-IT" i="1" dirty="0">
                <a:solidFill>
                  <a:srgbClr val="00B050"/>
                </a:solidFill>
              </a:rPr>
              <a:t>come riconoscerli e soddisfarli</a:t>
            </a:r>
            <a:r>
              <a:rPr lang="it-IT" dirty="0"/>
              <a:t>)</a:t>
            </a:r>
          </a:p>
          <a:p>
            <a:pPr marL="285750" indent="-285750">
              <a:buFontTx/>
              <a:buChar char="-"/>
            </a:pPr>
            <a:r>
              <a:rPr lang="it-IT" b="1" i="1" dirty="0">
                <a:solidFill>
                  <a:srgbClr val="FF0000"/>
                </a:solidFill>
              </a:rPr>
              <a:t>Metodologie</a:t>
            </a:r>
            <a:r>
              <a:rPr lang="it-IT" dirty="0"/>
              <a:t> e </a:t>
            </a:r>
            <a:r>
              <a:rPr lang="it-IT" b="1" i="1" dirty="0">
                <a:solidFill>
                  <a:srgbClr val="FF0000"/>
                </a:solidFill>
              </a:rPr>
              <a:t>Strategie didattiche</a:t>
            </a:r>
            <a:r>
              <a:rPr lang="it-IT" dirty="0"/>
              <a:t> appropriate (</a:t>
            </a:r>
            <a:r>
              <a:rPr lang="it-IT" i="1" dirty="0">
                <a:solidFill>
                  <a:srgbClr val="00B050"/>
                </a:solidFill>
              </a:rPr>
              <a:t>cooperative</a:t>
            </a:r>
            <a:r>
              <a:rPr lang="it-IT" dirty="0"/>
              <a:t>)</a:t>
            </a:r>
          </a:p>
          <a:p>
            <a:pPr marL="285750" indent="-285750">
              <a:buFontTx/>
              <a:buChar char="-"/>
            </a:pPr>
            <a:r>
              <a:rPr lang="it-IT" b="1" i="1" dirty="0">
                <a:solidFill>
                  <a:srgbClr val="FF0000"/>
                </a:solidFill>
              </a:rPr>
              <a:t>Relazione di aiuto</a:t>
            </a:r>
            <a:r>
              <a:rPr lang="it-IT" i="1" dirty="0"/>
              <a:t> </a:t>
            </a:r>
            <a:r>
              <a:rPr lang="it-IT" dirty="0"/>
              <a:t>e </a:t>
            </a:r>
            <a:r>
              <a:rPr lang="it-IT" b="1" i="1" dirty="0">
                <a:solidFill>
                  <a:srgbClr val="FF0000"/>
                </a:solidFill>
              </a:rPr>
              <a:t>Mediazione didattica </a:t>
            </a:r>
            <a:r>
              <a:rPr lang="it-IT" dirty="0"/>
              <a:t>(</a:t>
            </a:r>
            <a:r>
              <a:rPr lang="it-IT" i="1" dirty="0">
                <a:solidFill>
                  <a:srgbClr val="00B050"/>
                </a:solidFill>
              </a:rPr>
              <a:t>come praticarle in modo scientifico</a:t>
            </a:r>
            <a:r>
              <a:rPr lang="it-IT" dirty="0"/>
              <a:t>)</a:t>
            </a:r>
          </a:p>
          <a:p>
            <a:pPr marL="285750" indent="-285750">
              <a:buFontTx/>
              <a:buChar char="-"/>
            </a:pPr>
            <a:r>
              <a:rPr lang="it-IT" b="1" i="1" dirty="0">
                <a:solidFill>
                  <a:srgbClr val="FF0000"/>
                </a:solidFill>
              </a:rPr>
              <a:t>Intelligenza emotiva </a:t>
            </a:r>
            <a:r>
              <a:rPr lang="it-IT" sz="1200" b="1" i="1" dirty="0"/>
              <a:t>(</a:t>
            </a:r>
            <a:r>
              <a:rPr lang="it-IT" i="1" dirty="0">
                <a:solidFill>
                  <a:srgbClr val="00B050"/>
                </a:solidFill>
              </a:rPr>
              <a:t>come è utilizzata dal docente e come operare perché anche</a:t>
            </a:r>
          </a:p>
          <a:p>
            <a:r>
              <a:rPr lang="it-IT" i="1" dirty="0">
                <a:solidFill>
                  <a:srgbClr val="00B050"/>
                </a:solidFill>
              </a:rPr>
              <a:t>                                           gli studenti la maturino</a:t>
            </a:r>
            <a:r>
              <a:rPr lang="it-IT" i="1" dirty="0"/>
              <a:t>)</a:t>
            </a:r>
          </a:p>
          <a:p>
            <a:pPr marL="285750" indent="-285750">
              <a:buFontTx/>
              <a:buChar char="-"/>
            </a:pPr>
            <a:r>
              <a:rPr lang="it-IT" b="1" i="1" dirty="0" smtClean="0">
                <a:solidFill>
                  <a:srgbClr val="FF0000"/>
                </a:solidFill>
              </a:rPr>
              <a:t>Progettazione Curricolo </a:t>
            </a:r>
            <a:r>
              <a:rPr lang="it-IT" dirty="0" smtClean="0"/>
              <a:t>e </a:t>
            </a:r>
            <a:r>
              <a:rPr lang="it-IT" b="1" i="1" dirty="0" smtClean="0">
                <a:solidFill>
                  <a:srgbClr val="FF0000"/>
                </a:solidFill>
              </a:rPr>
              <a:t>attività</a:t>
            </a:r>
            <a:r>
              <a:rPr lang="it-IT" dirty="0" smtClean="0"/>
              <a:t> </a:t>
            </a:r>
            <a:r>
              <a:rPr lang="it-IT" dirty="0"/>
              <a:t>didattiche (</a:t>
            </a:r>
            <a:r>
              <a:rPr lang="it-IT" i="1" dirty="0">
                <a:solidFill>
                  <a:srgbClr val="00B050"/>
                </a:solidFill>
              </a:rPr>
              <a:t>dal Curricolo al P.E.I. e al Progetto di vita</a:t>
            </a:r>
            <a:r>
              <a:rPr lang="it-IT" dirty="0"/>
              <a:t>)</a:t>
            </a:r>
          </a:p>
          <a:p>
            <a:pPr marL="285750" indent="-285750">
              <a:buFontTx/>
              <a:buChar char="-"/>
            </a:pPr>
            <a:r>
              <a:rPr lang="it-IT" dirty="0"/>
              <a:t>Allestimento del </a:t>
            </a:r>
            <a:r>
              <a:rPr lang="it-IT" b="1" i="1" dirty="0">
                <a:solidFill>
                  <a:srgbClr val="FF0000"/>
                </a:solidFill>
              </a:rPr>
              <a:t>contesto</a:t>
            </a:r>
            <a:r>
              <a:rPr lang="it-IT" dirty="0"/>
              <a:t> di apprendimento (</a:t>
            </a:r>
            <a:r>
              <a:rPr lang="it-IT" i="1" dirty="0">
                <a:solidFill>
                  <a:srgbClr val="00B050"/>
                </a:solidFill>
              </a:rPr>
              <a:t>I facilitatori dell’apprendimento</a:t>
            </a:r>
            <a:r>
              <a:rPr lang="it-IT" dirty="0"/>
              <a:t>) </a:t>
            </a:r>
          </a:p>
        </p:txBody>
      </p:sp>
      <p:sp>
        <p:nvSpPr>
          <p:cNvPr id="3" name="Freccia giù 2"/>
          <p:cNvSpPr/>
          <p:nvPr/>
        </p:nvSpPr>
        <p:spPr>
          <a:xfrm>
            <a:off x="1269875" y="1268413"/>
            <a:ext cx="216025" cy="2160587"/>
          </a:xfrm>
          <a:prstGeom prst="downArrow">
            <a:avLst>
              <a:gd name="adj1" fmla="val 11329"/>
              <a:gd name="adj2" fmla="val 75285"/>
            </a:avLst>
          </a:prstGeom>
          <a:solidFill>
            <a:schemeClr val="bg1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6" name="Rettangolo 5">
            <a:hlinkClick r:id="rId7" action="ppaction://hlinkpres?slideindex=1&amp;slidetitle="/>
          </p:cNvPr>
          <p:cNvSpPr/>
          <p:nvPr/>
        </p:nvSpPr>
        <p:spPr>
          <a:xfrm>
            <a:off x="551335" y="908721"/>
            <a:ext cx="11297416" cy="461665"/>
          </a:xfrm>
          <a:prstGeom prst="rect">
            <a:avLst/>
          </a:prstGeom>
          <a:solidFill>
            <a:schemeClr val="bg1"/>
          </a:solidFill>
          <a:ln>
            <a:solidFill>
              <a:srgbClr val="00B050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lIns="91440" tIns="45720" rIns="91440" bIns="45720">
            <a:spAutoFit/>
          </a:bodyPr>
          <a:lstStyle/>
          <a:p>
            <a:r>
              <a:rPr lang="it-IT" sz="2400" b="1" dirty="0">
                <a:ln w="19050">
                  <a:noFill/>
                  <a:prstDash val="solid"/>
                </a:ln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Progetto </a:t>
            </a:r>
            <a:r>
              <a:rPr lang="it-IT" sz="2400" b="1" dirty="0">
                <a:ln w="19050">
                  <a:noFill/>
                  <a:prstDash val="solid"/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Scuola </a:t>
            </a:r>
            <a:r>
              <a:rPr lang="it-IT" sz="2400" b="1" dirty="0" smtClean="0">
                <a:ln w="19050">
                  <a:noFill/>
                  <a:prstDash val="solid"/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inclusiva: </a:t>
            </a:r>
            <a:r>
              <a:rPr lang="it-IT" sz="1200" b="1" dirty="0" smtClean="0">
                <a:ln w="19050">
                  <a:noFill/>
                  <a:prstDash val="solid"/>
                </a:ln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it-IT" b="1" dirty="0" smtClean="0">
                <a:ln w="19050">
                  <a:noFill/>
                  <a:prstDash val="solid"/>
                </a:ln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La teoria; L’Organizzazione; La Pratica didattica; il Controllo</a:t>
            </a:r>
            <a:endParaRPr lang="it-IT" sz="1200" b="1" dirty="0">
              <a:ln w="19050">
                <a:noFill/>
                <a:prstDash val="solid"/>
              </a:ln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817956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2" grpId="0" animBg="1"/>
      <p:bldP spid="3" grpId="0" animBg="1"/>
      <p:bldP spid="6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9" name="Connettore 1 28"/>
          <p:cNvCxnSpPr/>
          <p:nvPr/>
        </p:nvCxnSpPr>
        <p:spPr>
          <a:xfrm flipH="1">
            <a:off x="7334160" y="4785653"/>
            <a:ext cx="25649" cy="1451659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Connettore 1 22"/>
          <p:cNvCxnSpPr/>
          <p:nvPr/>
        </p:nvCxnSpPr>
        <p:spPr>
          <a:xfrm flipH="1">
            <a:off x="5739983" y="2608660"/>
            <a:ext cx="14424" cy="1053697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Connettore 1 20"/>
          <p:cNvCxnSpPr/>
          <p:nvPr/>
        </p:nvCxnSpPr>
        <p:spPr>
          <a:xfrm>
            <a:off x="3740049" y="1988840"/>
            <a:ext cx="0" cy="2578898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ttangolo arrotondato 7"/>
          <p:cNvSpPr/>
          <p:nvPr/>
        </p:nvSpPr>
        <p:spPr>
          <a:xfrm>
            <a:off x="2068888" y="2620870"/>
            <a:ext cx="7049860" cy="394533"/>
          </a:xfrm>
          <a:prstGeom prst="roundRect">
            <a:avLst/>
          </a:prstGeom>
          <a:solidFill>
            <a:schemeClr val="bg1"/>
          </a:solidFill>
          <a:ln w="190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799"/>
          </a:p>
        </p:txBody>
      </p:sp>
      <p:sp>
        <p:nvSpPr>
          <p:cNvPr id="10" name="Rettangolo arrotondato 9"/>
          <p:cNvSpPr/>
          <p:nvPr/>
        </p:nvSpPr>
        <p:spPr>
          <a:xfrm>
            <a:off x="2051009" y="2116814"/>
            <a:ext cx="6171559" cy="394533"/>
          </a:xfrm>
          <a:prstGeom prst="roundRect">
            <a:avLst/>
          </a:prstGeom>
          <a:solidFill>
            <a:schemeClr val="bg1"/>
          </a:solidFill>
          <a:ln w="190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799"/>
          </a:p>
        </p:txBody>
      </p:sp>
      <p:sp>
        <p:nvSpPr>
          <p:cNvPr id="22" name="CasellaDiTesto 21"/>
          <p:cNvSpPr txBox="1"/>
          <p:nvPr/>
        </p:nvSpPr>
        <p:spPr>
          <a:xfrm>
            <a:off x="2654267" y="4567739"/>
            <a:ext cx="2192396" cy="922705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it-IT" sz="1799" dirty="0">
                <a:solidFill>
                  <a:srgbClr val="00B050"/>
                </a:solidFill>
              </a:rPr>
              <a:t>Contesto</a:t>
            </a:r>
          </a:p>
          <a:p>
            <a:pPr algn="ctr"/>
            <a:r>
              <a:rPr lang="it-IT" sz="1799" dirty="0">
                <a:solidFill>
                  <a:srgbClr val="FF0000"/>
                </a:solidFill>
              </a:rPr>
              <a:t>(concausa di disagio)</a:t>
            </a:r>
          </a:p>
        </p:txBody>
      </p:sp>
      <p:sp>
        <p:nvSpPr>
          <p:cNvPr id="4" name="CasellaDiTesto 3"/>
          <p:cNvSpPr txBox="1"/>
          <p:nvPr/>
        </p:nvSpPr>
        <p:spPr>
          <a:xfrm>
            <a:off x="2068887" y="626371"/>
            <a:ext cx="9449549" cy="2492734"/>
          </a:xfrm>
          <a:prstGeom prst="rect">
            <a:avLst/>
          </a:prstGeom>
          <a:noFill/>
          <a:ln w="12700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txBody>
          <a:bodyPr wrap="square" rtlCol="0">
            <a:spAutoFit/>
          </a:bodyPr>
          <a:lstStyle/>
          <a:p>
            <a:endParaRPr lang="it-IT" sz="2799" dirty="0"/>
          </a:p>
          <a:p>
            <a:r>
              <a:rPr lang="it-IT" sz="2400" b="1" i="1" dirty="0">
                <a:solidFill>
                  <a:srgbClr val="FF0000"/>
                </a:solidFill>
              </a:rPr>
              <a:t>Intervento educativo </a:t>
            </a:r>
            <a:r>
              <a:rPr lang="it-IT" sz="2400" dirty="0"/>
              <a:t>da parte del </a:t>
            </a:r>
            <a:r>
              <a:rPr lang="it-IT" sz="2400" dirty="0">
                <a:solidFill>
                  <a:srgbClr val="FF0000"/>
                </a:solidFill>
              </a:rPr>
              <a:t>team insegnanti </a:t>
            </a:r>
          </a:p>
          <a:p>
            <a:endParaRPr lang="it-IT" sz="900" dirty="0">
              <a:solidFill>
                <a:srgbClr val="FF0000"/>
              </a:solidFill>
            </a:endParaRPr>
          </a:p>
          <a:p>
            <a:r>
              <a:rPr lang="it-IT" sz="2400" dirty="0"/>
              <a:t>di una </a:t>
            </a:r>
            <a:r>
              <a:rPr lang="it-IT" sz="2400" dirty="0">
                <a:solidFill>
                  <a:schemeClr val="accent2">
                    <a:lumMod val="75000"/>
                  </a:schemeClr>
                </a:solidFill>
              </a:rPr>
              <a:t>scuola di periferia di una grande città</a:t>
            </a:r>
            <a:r>
              <a:rPr lang="it-IT" sz="2400" dirty="0"/>
              <a:t> su un </a:t>
            </a:r>
          </a:p>
          <a:p>
            <a:endParaRPr lang="it-IT" sz="900" dirty="0">
              <a:solidFill>
                <a:srgbClr val="00B050"/>
              </a:solidFill>
            </a:endParaRPr>
          </a:p>
          <a:p>
            <a:r>
              <a:rPr lang="it-IT" sz="2400" dirty="0">
                <a:solidFill>
                  <a:srgbClr val="00B050"/>
                </a:solidFill>
              </a:rPr>
              <a:t>bambino proveniente da un’altra scuola </a:t>
            </a:r>
            <a:r>
              <a:rPr lang="it-IT" sz="2400" dirty="0"/>
              <a:t>di età di 5 anni </a:t>
            </a:r>
          </a:p>
          <a:p>
            <a:endParaRPr lang="it-IT" sz="900" dirty="0"/>
          </a:p>
          <a:p>
            <a:r>
              <a:rPr lang="it-IT" sz="2400" dirty="0"/>
              <a:t>con </a:t>
            </a:r>
            <a:r>
              <a:rPr lang="it-IT" sz="2400" b="1" i="1" dirty="0">
                <a:solidFill>
                  <a:srgbClr val="0070C0"/>
                </a:solidFill>
              </a:rPr>
              <a:t>difficoltà di comunicazione e integrazione</a:t>
            </a:r>
          </a:p>
        </p:txBody>
      </p:sp>
      <p:sp>
        <p:nvSpPr>
          <p:cNvPr id="5" name="CasellaDiTesto 4"/>
          <p:cNvSpPr txBox="1"/>
          <p:nvPr/>
        </p:nvSpPr>
        <p:spPr>
          <a:xfrm>
            <a:off x="3822240" y="376442"/>
            <a:ext cx="4570396" cy="523092"/>
          </a:xfrm>
          <a:prstGeom prst="rect">
            <a:avLst/>
          </a:prstGeom>
          <a:solidFill>
            <a:schemeClr val="bg1"/>
          </a:solidFill>
          <a:ln w="12700">
            <a:solidFill>
              <a:schemeClr val="accent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it-IT" sz="2799" dirty="0"/>
              <a:t>SCUOLA dell’</a:t>
            </a:r>
            <a:r>
              <a:rPr lang="it-IT" sz="2799" dirty="0">
                <a:solidFill>
                  <a:srgbClr val="FF0000"/>
                </a:solidFill>
              </a:rPr>
              <a:t>INFANZIA</a:t>
            </a:r>
          </a:p>
        </p:txBody>
      </p:sp>
      <p:sp>
        <p:nvSpPr>
          <p:cNvPr id="6" name="Rettangolo arrotondato 5"/>
          <p:cNvSpPr/>
          <p:nvPr/>
        </p:nvSpPr>
        <p:spPr>
          <a:xfrm>
            <a:off x="2061964" y="1097878"/>
            <a:ext cx="3247709" cy="394533"/>
          </a:xfrm>
          <a:prstGeom prst="roundRect">
            <a:avLst/>
          </a:prstGeom>
          <a:noFill/>
          <a:ln w="190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799"/>
          </a:p>
        </p:txBody>
      </p:sp>
      <p:sp>
        <p:nvSpPr>
          <p:cNvPr id="7" name="Rettangolo arrotondato 6"/>
          <p:cNvSpPr/>
          <p:nvPr/>
        </p:nvSpPr>
        <p:spPr>
          <a:xfrm>
            <a:off x="7246540" y="1114183"/>
            <a:ext cx="2578416" cy="394533"/>
          </a:xfrm>
          <a:prstGeom prst="roundRect">
            <a:avLst/>
          </a:prstGeom>
          <a:noFill/>
          <a:ln w="190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799"/>
          </a:p>
        </p:txBody>
      </p:sp>
      <p:sp>
        <p:nvSpPr>
          <p:cNvPr id="9" name="Rettangolo arrotondato 8"/>
          <p:cNvSpPr/>
          <p:nvPr/>
        </p:nvSpPr>
        <p:spPr>
          <a:xfrm>
            <a:off x="3110001" y="1596716"/>
            <a:ext cx="5688632" cy="394533"/>
          </a:xfrm>
          <a:prstGeom prst="roundRect">
            <a:avLst/>
          </a:prstGeom>
          <a:noFill/>
          <a:ln w="190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799"/>
          </a:p>
        </p:txBody>
      </p:sp>
      <p:cxnSp>
        <p:nvCxnSpPr>
          <p:cNvPr id="14" name="Connettore 1 13"/>
          <p:cNvCxnSpPr/>
          <p:nvPr/>
        </p:nvCxnSpPr>
        <p:spPr>
          <a:xfrm flipH="1">
            <a:off x="1308694" y="1299953"/>
            <a:ext cx="692814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onnettore 1 15"/>
          <p:cNvCxnSpPr/>
          <p:nvPr/>
        </p:nvCxnSpPr>
        <p:spPr>
          <a:xfrm>
            <a:off x="1308695" y="1300844"/>
            <a:ext cx="0" cy="2578898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CasellaDiTesto 16"/>
          <p:cNvSpPr txBox="1"/>
          <p:nvPr/>
        </p:nvSpPr>
        <p:spPr>
          <a:xfrm>
            <a:off x="433025" y="3910935"/>
            <a:ext cx="1760964" cy="1199504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it-IT" sz="1799" dirty="0">
                <a:solidFill>
                  <a:srgbClr val="00B050"/>
                </a:solidFill>
              </a:rPr>
              <a:t>PROGETTO</a:t>
            </a:r>
            <a:r>
              <a:rPr lang="it-IT" sz="1799" dirty="0"/>
              <a:t> </a:t>
            </a:r>
          </a:p>
          <a:p>
            <a:pPr algn="ctr"/>
            <a:r>
              <a:rPr lang="it-IT" sz="1799" dirty="0">
                <a:solidFill>
                  <a:srgbClr val="FF0000"/>
                </a:solidFill>
              </a:rPr>
              <a:t>NO</a:t>
            </a:r>
            <a:r>
              <a:rPr lang="it-IT" sz="1799" dirty="0"/>
              <a:t> </a:t>
            </a:r>
          </a:p>
          <a:p>
            <a:pPr algn="ctr"/>
            <a:r>
              <a:rPr lang="it-IT" sz="1799" dirty="0">
                <a:solidFill>
                  <a:srgbClr val="FF0000"/>
                </a:solidFill>
              </a:rPr>
              <a:t>Attività Didattica</a:t>
            </a:r>
          </a:p>
        </p:txBody>
      </p:sp>
      <p:cxnSp>
        <p:nvCxnSpPr>
          <p:cNvPr id="18" name="Connettore 1 17"/>
          <p:cNvCxnSpPr/>
          <p:nvPr/>
        </p:nvCxnSpPr>
        <p:spPr>
          <a:xfrm flipH="1">
            <a:off x="9901960" y="1316258"/>
            <a:ext cx="692814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Connettore 1 18"/>
          <p:cNvCxnSpPr/>
          <p:nvPr/>
        </p:nvCxnSpPr>
        <p:spPr>
          <a:xfrm>
            <a:off x="10604422" y="1316259"/>
            <a:ext cx="0" cy="2578898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CasellaDiTesto 19"/>
          <p:cNvSpPr txBox="1"/>
          <p:nvPr/>
        </p:nvSpPr>
        <p:spPr>
          <a:xfrm>
            <a:off x="9334772" y="3221566"/>
            <a:ext cx="2592288" cy="922945"/>
          </a:xfrm>
          <a:prstGeom prst="rect">
            <a:avLst/>
          </a:prstGeom>
          <a:solidFill>
            <a:schemeClr val="bg1"/>
          </a:solidFill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marL="285664" indent="-285664">
              <a:buFont typeface="Arial" charset="0"/>
              <a:buChar char="•"/>
            </a:pPr>
            <a:r>
              <a:rPr lang="it-IT" sz="1799" dirty="0">
                <a:solidFill>
                  <a:srgbClr val="00B050"/>
                </a:solidFill>
              </a:rPr>
              <a:t>Contitolarità</a:t>
            </a:r>
          </a:p>
          <a:p>
            <a:pPr marL="285664" indent="-285664">
              <a:buFont typeface="Arial" charset="0"/>
              <a:buChar char="•"/>
            </a:pPr>
            <a:r>
              <a:rPr lang="it-IT" sz="1799" dirty="0">
                <a:solidFill>
                  <a:srgbClr val="00B050"/>
                </a:solidFill>
              </a:rPr>
              <a:t>Corresponsabilità</a:t>
            </a:r>
          </a:p>
          <a:p>
            <a:pPr marL="285664" indent="-285664">
              <a:buFont typeface="Arial" charset="0"/>
              <a:buChar char="•"/>
            </a:pPr>
            <a:r>
              <a:rPr lang="it-IT" sz="1799" dirty="0">
                <a:solidFill>
                  <a:srgbClr val="00B050"/>
                </a:solidFill>
              </a:rPr>
              <a:t>Collegialità </a:t>
            </a:r>
            <a:endParaRPr lang="it-IT" sz="1799" dirty="0">
              <a:solidFill>
                <a:srgbClr val="FF0000"/>
              </a:solidFill>
            </a:endParaRPr>
          </a:p>
        </p:txBody>
      </p:sp>
      <p:sp>
        <p:nvSpPr>
          <p:cNvPr id="24" name="CasellaDiTesto 23"/>
          <p:cNvSpPr txBox="1"/>
          <p:nvPr/>
        </p:nvSpPr>
        <p:spPr>
          <a:xfrm>
            <a:off x="4654252" y="3356992"/>
            <a:ext cx="2192396" cy="922705"/>
          </a:xfrm>
          <a:prstGeom prst="rect">
            <a:avLst/>
          </a:prstGeom>
          <a:solidFill>
            <a:schemeClr val="bg1"/>
          </a:solidFill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it-IT" sz="1799" dirty="0">
                <a:solidFill>
                  <a:srgbClr val="FF0000"/>
                </a:solidFill>
              </a:rPr>
              <a:t>discontinuità del </a:t>
            </a:r>
            <a:r>
              <a:rPr lang="it-IT" sz="1799" dirty="0">
                <a:solidFill>
                  <a:srgbClr val="00B050"/>
                </a:solidFill>
              </a:rPr>
              <a:t>Processo formativo</a:t>
            </a:r>
          </a:p>
        </p:txBody>
      </p:sp>
      <p:cxnSp>
        <p:nvCxnSpPr>
          <p:cNvPr id="26" name="Connettore 1 25"/>
          <p:cNvCxnSpPr/>
          <p:nvPr/>
        </p:nvCxnSpPr>
        <p:spPr>
          <a:xfrm flipH="1">
            <a:off x="7811398" y="3015403"/>
            <a:ext cx="11206" cy="1694229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Connettore 1 29"/>
          <p:cNvCxnSpPr/>
          <p:nvPr/>
        </p:nvCxnSpPr>
        <p:spPr>
          <a:xfrm flipH="1" flipV="1">
            <a:off x="1308695" y="6158727"/>
            <a:ext cx="6033469" cy="70473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Connettore 2 32"/>
          <p:cNvCxnSpPr/>
          <p:nvPr/>
        </p:nvCxnSpPr>
        <p:spPr>
          <a:xfrm flipH="1" flipV="1">
            <a:off x="1308694" y="5301208"/>
            <a:ext cx="9623" cy="857520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CasellaDiTesto 26"/>
          <p:cNvSpPr txBox="1"/>
          <p:nvPr/>
        </p:nvSpPr>
        <p:spPr>
          <a:xfrm>
            <a:off x="6719747" y="4449817"/>
            <a:ext cx="2192396" cy="646163"/>
          </a:xfrm>
          <a:prstGeom prst="rect">
            <a:avLst/>
          </a:prstGeom>
          <a:solidFill>
            <a:schemeClr val="bg1"/>
          </a:solidFill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it-IT" sz="1799" dirty="0">
                <a:solidFill>
                  <a:srgbClr val="FF0000"/>
                </a:solidFill>
              </a:rPr>
              <a:t>Problematicità </a:t>
            </a:r>
          </a:p>
          <a:p>
            <a:pPr algn="ctr"/>
            <a:r>
              <a:rPr lang="it-IT" sz="1799" dirty="0">
                <a:solidFill>
                  <a:srgbClr val="00B050"/>
                </a:solidFill>
              </a:rPr>
              <a:t>da affrontare</a:t>
            </a:r>
            <a:endParaRPr lang="it-IT" sz="1799" dirty="0">
              <a:solidFill>
                <a:srgbClr val="FF0000"/>
              </a:solidFill>
            </a:endParaRPr>
          </a:p>
        </p:txBody>
      </p:sp>
      <p:sp>
        <p:nvSpPr>
          <p:cNvPr id="34" name="CasellaDiTesto 33"/>
          <p:cNvSpPr txBox="1"/>
          <p:nvPr/>
        </p:nvSpPr>
        <p:spPr>
          <a:xfrm>
            <a:off x="5086300" y="4912180"/>
            <a:ext cx="1780899" cy="523220"/>
          </a:xfrm>
          <a:prstGeom prst="rect">
            <a:avLst/>
          </a:prstGeom>
          <a:solidFill>
            <a:schemeClr val="bg1">
              <a:lumMod val="95000"/>
            </a:schemeClr>
          </a:solidFill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it-IT" sz="1400" dirty="0">
                <a:solidFill>
                  <a:srgbClr val="FF0000"/>
                </a:solidFill>
              </a:rPr>
              <a:t>Comunicazione</a:t>
            </a:r>
          </a:p>
          <a:p>
            <a:pPr algn="ctr"/>
            <a:r>
              <a:rPr lang="it-IT" sz="1400" dirty="0">
                <a:solidFill>
                  <a:srgbClr val="00B050"/>
                </a:solidFill>
              </a:rPr>
              <a:t>aspetto cognitivo</a:t>
            </a:r>
            <a:endParaRPr lang="it-IT" sz="1400" dirty="0">
              <a:solidFill>
                <a:srgbClr val="FF0000"/>
              </a:solidFill>
            </a:endParaRPr>
          </a:p>
        </p:txBody>
      </p:sp>
      <p:sp>
        <p:nvSpPr>
          <p:cNvPr id="35" name="CasellaDiTesto 34"/>
          <p:cNvSpPr txBox="1"/>
          <p:nvPr/>
        </p:nvSpPr>
        <p:spPr>
          <a:xfrm>
            <a:off x="8716768" y="4913087"/>
            <a:ext cx="1842140" cy="523220"/>
          </a:xfrm>
          <a:prstGeom prst="rect">
            <a:avLst/>
          </a:prstGeom>
          <a:solidFill>
            <a:schemeClr val="bg1">
              <a:lumMod val="95000"/>
            </a:schemeClr>
          </a:solidFill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it-IT" sz="1400" dirty="0">
                <a:solidFill>
                  <a:srgbClr val="FF0000"/>
                </a:solidFill>
              </a:rPr>
              <a:t>Integrazione </a:t>
            </a:r>
          </a:p>
          <a:p>
            <a:pPr algn="ctr"/>
            <a:r>
              <a:rPr lang="it-IT" sz="1400" dirty="0">
                <a:solidFill>
                  <a:srgbClr val="00B050"/>
                </a:solidFill>
              </a:rPr>
              <a:t>aspetto formativo</a:t>
            </a:r>
            <a:endParaRPr lang="it-IT" sz="1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30541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800" decel="100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1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3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4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4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1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0" dur="4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4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4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1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9" dur="4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4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7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9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2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4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7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9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33" dur="2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0" grpId="0" animBg="1"/>
      <p:bldP spid="22" grpId="0" animBg="1"/>
      <p:bldP spid="6" grpId="0" animBg="1"/>
      <p:bldP spid="7" grpId="0" animBg="1"/>
      <p:bldP spid="9" grpId="0" animBg="1"/>
      <p:bldP spid="17" grpId="0" animBg="1"/>
      <p:bldP spid="20" grpId="0" animBg="1"/>
      <p:bldP spid="24" grpId="0" animBg="1"/>
      <p:bldP spid="27" grpId="0" animBg="1"/>
      <p:bldP spid="34" grpId="0" animBg="1"/>
      <p:bldP spid="35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6" name="Connettore 1 25"/>
          <p:cNvCxnSpPr/>
          <p:nvPr/>
        </p:nvCxnSpPr>
        <p:spPr>
          <a:xfrm flipH="1">
            <a:off x="7311725" y="3257973"/>
            <a:ext cx="68930" cy="2914227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Connettore 1 20"/>
          <p:cNvCxnSpPr/>
          <p:nvPr/>
        </p:nvCxnSpPr>
        <p:spPr>
          <a:xfrm>
            <a:off x="3740049" y="2015238"/>
            <a:ext cx="0" cy="2578898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ttangolo arrotondato 8"/>
          <p:cNvSpPr/>
          <p:nvPr/>
        </p:nvSpPr>
        <p:spPr>
          <a:xfrm>
            <a:off x="3367971" y="2122607"/>
            <a:ext cx="5077088" cy="394533"/>
          </a:xfrm>
          <a:prstGeom prst="roundRect">
            <a:avLst/>
          </a:prstGeom>
          <a:solidFill>
            <a:schemeClr val="bg1"/>
          </a:solidFill>
          <a:ln w="190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799"/>
          </a:p>
        </p:txBody>
      </p:sp>
      <p:sp>
        <p:nvSpPr>
          <p:cNvPr id="28" name="Rettangolo arrotondato 27"/>
          <p:cNvSpPr/>
          <p:nvPr/>
        </p:nvSpPr>
        <p:spPr>
          <a:xfrm>
            <a:off x="6029856" y="3153068"/>
            <a:ext cx="4314594" cy="394533"/>
          </a:xfrm>
          <a:prstGeom prst="roundRect">
            <a:avLst/>
          </a:prstGeom>
          <a:solidFill>
            <a:schemeClr val="bg1"/>
          </a:solidFill>
          <a:ln w="190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799"/>
          </a:p>
        </p:txBody>
      </p:sp>
      <p:sp>
        <p:nvSpPr>
          <p:cNvPr id="31" name="Rettangolo arrotondato 30"/>
          <p:cNvSpPr/>
          <p:nvPr/>
        </p:nvSpPr>
        <p:spPr>
          <a:xfrm>
            <a:off x="5313364" y="2616915"/>
            <a:ext cx="5346537" cy="394533"/>
          </a:xfrm>
          <a:prstGeom prst="roundRect">
            <a:avLst/>
          </a:prstGeom>
          <a:solidFill>
            <a:schemeClr val="bg1"/>
          </a:solidFill>
          <a:ln w="190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799"/>
          </a:p>
        </p:txBody>
      </p:sp>
      <p:cxnSp>
        <p:nvCxnSpPr>
          <p:cNvPr id="29" name="Connettore 1 28"/>
          <p:cNvCxnSpPr/>
          <p:nvPr/>
        </p:nvCxnSpPr>
        <p:spPr>
          <a:xfrm flipH="1">
            <a:off x="7334160" y="4401473"/>
            <a:ext cx="25649" cy="1451659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ttangolo arrotondato 7"/>
          <p:cNvSpPr/>
          <p:nvPr/>
        </p:nvSpPr>
        <p:spPr>
          <a:xfrm>
            <a:off x="2068886" y="1618880"/>
            <a:ext cx="5097961" cy="394533"/>
          </a:xfrm>
          <a:prstGeom prst="roundRect">
            <a:avLst/>
          </a:prstGeom>
          <a:solidFill>
            <a:schemeClr val="bg1"/>
          </a:solidFill>
          <a:ln w="190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799"/>
          </a:p>
        </p:txBody>
      </p:sp>
      <p:sp>
        <p:nvSpPr>
          <p:cNvPr id="10" name="Rettangolo arrotondato 9"/>
          <p:cNvSpPr/>
          <p:nvPr/>
        </p:nvSpPr>
        <p:spPr>
          <a:xfrm>
            <a:off x="2068886" y="2629364"/>
            <a:ext cx="2949375" cy="394533"/>
          </a:xfrm>
          <a:prstGeom prst="roundRect">
            <a:avLst/>
          </a:prstGeom>
          <a:solidFill>
            <a:schemeClr val="bg1"/>
          </a:solidFill>
          <a:ln w="190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799"/>
          </a:p>
        </p:txBody>
      </p:sp>
      <p:sp>
        <p:nvSpPr>
          <p:cNvPr id="22" name="CasellaDiTesto 21"/>
          <p:cNvSpPr txBox="1"/>
          <p:nvPr/>
        </p:nvSpPr>
        <p:spPr>
          <a:xfrm>
            <a:off x="2654267" y="4594137"/>
            <a:ext cx="2192396" cy="922705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it-IT" sz="1799" dirty="0">
                <a:solidFill>
                  <a:srgbClr val="00B050"/>
                </a:solidFill>
              </a:rPr>
              <a:t>Contesto</a:t>
            </a:r>
          </a:p>
          <a:p>
            <a:pPr algn="ctr"/>
            <a:r>
              <a:rPr lang="it-IT" sz="1799" dirty="0">
                <a:solidFill>
                  <a:srgbClr val="FF0000"/>
                </a:solidFill>
              </a:rPr>
              <a:t>(concausa di disagio)</a:t>
            </a:r>
          </a:p>
        </p:txBody>
      </p:sp>
      <p:sp>
        <p:nvSpPr>
          <p:cNvPr id="4" name="CasellaDiTesto 3"/>
          <p:cNvSpPr txBox="1"/>
          <p:nvPr/>
        </p:nvSpPr>
        <p:spPr>
          <a:xfrm>
            <a:off x="2068887" y="626372"/>
            <a:ext cx="9449549" cy="3077637"/>
          </a:xfrm>
          <a:prstGeom prst="rect">
            <a:avLst/>
          </a:prstGeom>
          <a:noFill/>
          <a:ln w="12700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txBody>
          <a:bodyPr wrap="square" rtlCol="0">
            <a:spAutoFit/>
          </a:bodyPr>
          <a:lstStyle/>
          <a:p>
            <a:endParaRPr lang="it-IT" sz="2799" dirty="0"/>
          </a:p>
          <a:p>
            <a:r>
              <a:rPr lang="it-IT" sz="2400" b="1" i="1" dirty="0">
                <a:solidFill>
                  <a:srgbClr val="FF0000"/>
                </a:solidFill>
              </a:rPr>
              <a:t>Intervento didattico   </a:t>
            </a:r>
            <a:r>
              <a:rPr lang="it-IT" sz="2400" dirty="0"/>
              <a:t>da parte del </a:t>
            </a:r>
            <a:r>
              <a:rPr lang="it-IT" sz="2400" dirty="0">
                <a:solidFill>
                  <a:srgbClr val="FF0000"/>
                </a:solidFill>
              </a:rPr>
              <a:t>team insegnanti </a:t>
            </a:r>
          </a:p>
          <a:p>
            <a:endParaRPr lang="it-IT" sz="900" dirty="0">
              <a:solidFill>
                <a:srgbClr val="FF0000"/>
              </a:solidFill>
            </a:endParaRPr>
          </a:p>
          <a:p>
            <a:r>
              <a:rPr lang="it-IT" sz="2400" dirty="0"/>
              <a:t>di una </a:t>
            </a:r>
            <a:r>
              <a:rPr lang="it-IT" sz="2400" dirty="0">
                <a:solidFill>
                  <a:schemeClr val="accent2">
                    <a:lumMod val="75000"/>
                  </a:schemeClr>
                </a:solidFill>
              </a:rPr>
              <a:t>scuola di una grande città </a:t>
            </a:r>
            <a:r>
              <a:rPr lang="it-IT" sz="2400" dirty="0"/>
              <a:t>nella quale sono </a:t>
            </a:r>
          </a:p>
          <a:p>
            <a:endParaRPr lang="it-IT" sz="1100" dirty="0" smtClean="0"/>
          </a:p>
          <a:p>
            <a:r>
              <a:rPr lang="it-IT" sz="2400" dirty="0" smtClean="0"/>
              <a:t>presenti </a:t>
            </a:r>
            <a:r>
              <a:rPr lang="it-IT" sz="2400" dirty="0">
                <a:solidFill>
                  <a:srgbClr val="00B050"/>
                </a:solidFill>
              </a:rPr>
              <a:t>un’alunna con sindrome di Down, </a:t>
            </a:r>
          </a:p>
          <a:p>
            <a:endParaRPr lang="it-IT" sz="800" dirty="0">
              <a:solidFill>
                <a:srgbClr val="00B050"/>
              </a:solidFill>
            </a:endParaRPr>
          </a:p>
          <a:p>
            <a:r>
              <a:rPr lang="it-IT" sz="2400" dirty="0">
                <a:solidFill>
                  <a:srgbClr val="00B050"/>
                </a:solidFill>
              </a:rPr>
              <a:t>un alunno straniero e due alunni con Dislessia e Disgrafia</a:t>
            </a:r>
            <a:r>
              <a:rPr lang="it-IT" sz="2400" dirty="0"/>
              <a:t> </a:t>
            </a:r>
          </a:p>
          <a:p>
            <a:endParaRPr lang="it-IT" sz="200" dirty="0"/>
          </a:p>
          <a:p>
            <a:endParaRPr lang="it-IT" sz="900" dirty="0" smtClean="0"/>
          </a:p>
          <a:p>
            <a:r>
              <a:rPr lang="it-IT" sz="2400" dirty="0" smtClean="0"/>
              <a:t>finalizzato </a:t>
            </a:r>
            <a:r>
              <a:rPr lang="it-IT" sz="2400" dirty="0"/>
              <a:t>a limitare le loro </a:t>
            </a:r>
            <a:r>
              <a:rPr lang="it-IT" sz="2400" b="1" i="1" dirty="0">
                <a:solidFill>
                  <a:srgbClr val="0070C0"/>
                </a:solidFill>
              </a:rPr>
              <a:t>difficoltà di apprendimento </a:t>
            </a:r>
          </a:p>
        </p:txBody>
      </p:sp>
      <p:sp>
        <p:nvSpPr>
          <p:cNvPr id="5" name="CasellaDiTesto 4"/>
          <p:cNvSpPr txBox="1"/>
          <p:nvPr/>
        </p:nvSpPr>
        <p:spPr>
          <a:xfrm>
            <a:off x="4188312" y="376442"/>
            <a:ext cx="3798585" cy="523084"/>
          </a:xfrm>
          <a:prstGeom prst="rect">
            <a:avLst/>
          </a:prstGeom>
          <a:solidFill>
            <a:schemeClr val="bg1"/>
          </a:solidFill>
          <a:ln w="12700">
            <a:solidFill>
              <a:schemeClr val="accent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/>
            <a:r>
              <a:rPr lang="it-IT" sz="2799" dirty="0"/>
              <a:t>SCUOLA </a:t>
            </a:r>
            <a:r>
              <a:rPr lang="it-IT" sz="2799" dirty="0">
                <a:solidFill>
                  <a:srgbClr val="FF0000"/>
                </a:solidFill>
              </a:rPr>
              <a:t>PRIMARIA</a:t>
            </a:r>
          </a:p>
        </p:txBody>
      </p:sp>
      <p:sp>
        <p:nvSpPr>
          <p:cNvPr id="6" name="Rettangolo arrotondato 5"/>
          <p:cNvSpPr/>
          <p:nvPr/>
        </p:nvSpPr>
        <p:spPr>
          <a:xfrm>
            <a:off x="2110581" y="1113920"/>
            <a:ext cx="3108149" cy="394533"/>
          </a:xfrm>
          <a:prstGeom prst="roundRect">
            <a:avLst/>
          </a:prstGeom>
          <a:noFill/>
          <a:ln w="190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799"/>
          </a:p>
        </p:txBody>
      </p:sp>
      <p:sp>
        <p:nvSpPr>
          <p:cNvPr id="7" name="Rettangolo arrotondato 6"/>
          <p:cNvSpPr/>
          <p:nvPr/>
        </p:nvSpPr>
        <p:spPr>
          <a:xfrm>
            <a:off x="7239545" y="1112320"/>
            <a:ext cx="2432950" cy="394533"/>
          </a:xfrm>
          <a:prstGeom prst="roundRect">
            <a:avLst/>
          </a:prstGeom>
          <a:noFill/>
          <a:ln w="190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799"/>
          </a:p>
        </p:txBody>
      </p:sp>
      <p:cxnSp>
        <p:nvCxnSpPr>
          <p:cNvPr id="14" name="Connettore 1 13"/>
          <p:cNvCxnSpPr/>
          <p:nvPr/>
        </p:nvCxnSpPr>
        <p:spPr>
          <a:xfrm flipH="1">
            <a:off x="1292652" y="1315995"/>
            <a:ext cx="692814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onnettore 1 15"/>
          <p:cNvCxnSpPr/>
          <p:nvPr/>
        </p:nvCxnSpPr>
        <p:spPr>
          <a:xfrm>
            <a:off x="1308695" y="1300844"/>
            <a:ext cx="0" cy="2578898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CasellaDiTesto 16"/>
          <p:cNvSpPr txBox="1"/>
          <p:nvPr/>
        </p:nvSpPr>
        <p:spPr>
          <a:xfrm>
            <a:off x="211707" y="3554905"/>
            <a:ext cx="2200397" cy="538469"/>
          </a:xfrm>
          <a:prstGeom prst="rect">
            <a:avLst/>
          </a:prstGeom>
          <a:solidFill>
            <a:schemeClr val="bg1"/>
          </a:solidFill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it-IT" sz="1799" dirty="0">
                <a:solidFill>
                  <a:srgbClr val="FF0000"/>
                </a:solidFill>
              </a:rPr>
              <a:t>Attività Didattica</a:t>
            </a:r>
          </a:p>
          <a:p>
            <a:pPr algn="ctr"/>
            <a:r>
              <a:rPr lang="it-IT" sz="1100" dirty="0">
                <a:solidFill>
                  <a:srgbClr val="FF0000"/>
                </a:solidFill>
              </a:rPr>
              <a:t>(Percorsi personalizzati)</a:t>
            </a:r>
          </a:p>
        </p:txBody>
      </p:sp>
      <p:cxnSp>
        <p:nvCxnSpPr>
          <p:cNvPr id="18" name="Connettore 1 17"/>
          <p:cNvCxnSpPr/>
          <p:nvPr/>
        </p:nvCxnSpPr>
        <p:spPr>
          <a:xfrm flipH="1">
            <a:off x="9782031" y="1330437"/>
            <a:ext cx="995119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Connettore 1 18"/>
          <p:cNvCxnSpPr/>
          <p:nvPr/>
        </p:nvCxnSpPr>
        <p:spPr>
          <a:xfrm>
            <a:off x="10754714" y="1330438"/>
            <a:ext cx="0" cy="2578898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CasellaDiTesto 19"/>
          <p:cNvSpPr txBox="1"/>
          <p:nvPr/>
        </p:nvSpPr>
        <p:spPr>
          <a:xfrm>
            <a:off x="9550796" y="3877267"/>
            <a:ext cx="2454909" cy="922945"/>
          </a:xfrm>
          <a:prstGeom prst="rect">
            <a:avLst/>
          </a:prstGeom>
          <a:solidFill>
            <a:schemeClr val="bg1"/>
          </a:solidFill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marL="285664" indent="-285664">
              <a:buFont typeface="Arial" charset="0"/>
              <a:buChar char="•"/>
            </a:pPr>
            <a:r>
              <a:rPr lang="it-IT" sz="1799" dirty="0">
                <a:solidFill>
                  <a:srgbClr val="00B050"/>
                </a:solidFill>
              </a:rPr>
              <a:t>Contitolarità</a:t>
            </a:r>
          </a:p>
          <a:p>
            <a:pPr marL="285664" indent="-285664">
              <a:buFont typeface="Arial" charset="0"/>
              <a:buChar char="•"/>
            </a:pPr>
            <a:r>
              <a:rPr lang="it-IT" sz="1799" dirty="0">
                <a:solidFill>
                  <a:srgbClr val="00B050"/>
                </a:solidFill>
              </a:rPr>
              <a:t>Corresponsabilità</a:t>
            </a:r>
          </a:p>
          <a:p>
            <a:pPr marL="285664" indent="-285664">
              <a:buFont typeface="Arial" charset="0"/>
              <a:buChar char="•"/>
            </a:pPr>
            <a:r>
              <a:rPr lang="it-IT" sz="1799" dirty="0">
                <a:solidFill>
                  <a:srgbClr val="00B050"/>
                </a:solidFill>
              </a:rPr>
              <a:t>Collegialità </a:t>
            </a:r>
            <a:endParaRPr lang="it-IT" sz="1799" dirty="0">
              <a:solidFill>
                <a:srgbClr val="FF0000"/>
              </a:solidFill>
            </a:endParaRPr>
          </a:p>
        </p:txBody>
      </p:sp>
      <p:cxnSp>
        <p:nvCxnSpPr>
          <p:cNvPr id="30" name="Connettore 1 29"/>
          <p:cNvCxnSpPr/>
          <p:nvPr/>
        </p:nvCxnSpPr>
        <p:spPr>
          <a:xfrm flipH="1" flipV="1">
            <a:off x="1276611" y="6094831"/>
            <a:ext cx="6033469" cy="70473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Connettore 2 32"/>
          <p:cNvCxnSpPr/>
          <p:nvPr/>
        </p:nvCxnSpPr>
        <p:spPr>
          <a:xfrm flipH="1" flipV="1">
            <a:off x="1276611" y="5372907"/>
            <a:ext cx="9624" cy="721927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CasellaDiTesto 26"/>
          <p:cNvSpPr txBox="1"/>
          <p:nvPr/>
        </p:nvSpPr>
        <p:spPr>
          <a:xfrm>
            <a:off x="6259599" y="4449817"/>
            <a:ext cx="2192396" cy="923090"/>
          </a:xfrm>
          <a:prstGeom prst="rect">
            <a:avLst/>
          </a:prstGeom>
          <a:solidFill>
            <a:schemeClr val="bg1"/>
          </a:solidFill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it-IT" sz="1799" dirty="0">
                <a:solidFill>
                  <a:srgbClr val="FF0000"/>
                </a:solidFill>
              </a:rPr>
              <a:t>PROBLEMATICITÀ </a:t>
            </a:r>
          </a:p>
          <a:p>
            <a:pPr algn="ctr"/>
            <a:r>
              <a:rPr lang="it-IT" sz="1799" dirty="0">
                <a:solidFill>
                  <a:srgbClr val="00B050"/>
                </a:solidFill>
              </a:rPr>
              <a:t>da affrontare</a:t>
            </a:r>
          </a:p>
          <a:p>
            <a:pPr algn="ctr"/>
            <a:endParaRPr lang="it-IT" sz="1799" dirty="0">
              <a:solidFill>
                <a:srgbClr val="FF0000"/>
              </a:solidFill>
            </a:endParaRPr>
          </a:p>
        </p:txBody>
      </p:sp>
      <p:sp>
        <p:nvSpPr>
          <p:cNvPr id="34" name="CasellaDiTesto 33"/>
          <p:cNvSpPr txBox="1"/>
          <p:nvPr/>
        </p:nvSpPr>
        <p:spPr>
          <a:xfrm>
            <a:off x="5262400" y="4329762"/>
            <a:ext cx="1076580" cy="307697"/>
          </a:xfrm>
          <a:prstGeom prst="rect">
            <a:avLst/>
          </a:prstGeom>
          <a:solidFill>
            <a:schemeClr val="bg1">
              <a:lumMod val="95000"/>
            </a:schemeClr>
          </a:solidFill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it-IT" sz="1400">
                <a:solidFill>
                  <a:srgbClr val="FF0000"/>
                </a:solidFill>
              </a:rPr>
              <a:t>Disabilità</a:t>
            </a:r>
            <a:endParaRPr lang="it-IT" sz="1400" dirty="0">
              <a:solidFill>
                <a:srgbClr val="FF0000"/>
              </a:solidFill>
            </a:endParaRPr>
          </a:p>
        </p:txBody>
      </p:sp>
      <p:sp>
        <p:nvSpPr>
          <p:cNvPr id="32" name="CasellaDiTesto 31"/>
          <p:cNvSpPr txBox="1"/>
          <p:nvPr/>
        </p:nvSpPr>
        <p:spPr>
          <a:xfrm>
            <a:off x="8114176" y="5209535"/>
            <a:ext cx="1076580" cy="307697"/>
          </a:xfrm>
          <a:prstGeom prst="rect">
            <a:avLst/>
          </a:prstGeom>
          <a:solidFill>
            <a:schemeClr val="bg1">
              <a:lumMod val="95000"/>
            </a:schemeClr>
          </a:solidFill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it-IT" sz="1400" dirty="0">
                <a:solidFill>
                  <a:srgbClr val="FF0000"/>
                </a:solidFill>
              </a:rPr>
              <a:t>D.S.A.</a:t>
            </a:r>
          </a:p>
        </p:txBody>
      </p:sp>
      <p:sp>
        <p:nvSpPr>
          <p:cNvPr id="36" name="CasellaDiTesto 35"/>
          <p:cNvSpPr txBox="1"/>
          <p:nvPr/>
        </p:nvSpPr>
        <p:spPr>
          <a:xfrm>
            <a:off x="5580184" y="5111272"/>
            <a:ext cx="2139968" cy="523220"/>
          </a:xfrm>
          <a:prstGeom prst="rect">
            <a:avLst/>
          </a:prstGeom>
          <a:solidFill>
            <a:schemeClr val="bg1">
              <a:lumMod val="95000"/>
            </a:schemeClr>
          </a:solidFill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it-IT" sz="1400" dirty="0">
                <a:solidFill>
                  <a:srgbClr val="FF0000"/>
                </a:solidFill>
              </a:rPr>
              <a:t>Disadattamento</a:t>
            </a:r>
          </a:p>
          <a:p>
            <a:pPr algn="ctr"/>
            <a:r>
              <a:rPr lang="it-IT" sz="1400" dirty="0">
                <a:solidFill>
                  <a:srgbClr val="FF0000"/>
                </a:solidFill>
              </a:rPr>
              <a:t>Dotazione conoscitiva</a:t>
            </a:r>
          </a:p>
        </p:txBody>
      </p:sp>
      <p:sp>
        <p:nvSpPr>
          <p:cNvPr id="37" name="CasellaDiTesto 36"/>
          <p:cNvSpPr txBox="1"/>
          <p:nvPr/>
        </p:nvSpPr>
        <p:spPr>
          <a:xfrm>
            <a:off x="213313" y="3533092"/>
            <a:ext cx="2200397" cy="1723100"/>
          </a:xfrm>
          <a:prstGeom prst="rect">
            <a:avLst/>
          </a:prstGeom>
          <a:solidFill>
            <a:schemeClr val="bg1"/>
          </a:solidFill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it-IT" sz="1799" dirty="0">
                <a:solidFill>
                  <a:srgbClr val="FF0000"/>
                </a:solidFill>
              </a:rPr>
              <a:t>Attività Didattica</a:t>
            </a:r>
          </a:p>
          <a:p>
            <a:pPr algn="ctr"/>
            <a:r>
              <a:rPr lang="it-IT" sz="1100" dirty="0">
                <a:solidFill>
                  <a:srgbClr val="FF0000"/>
                </a:solidFill>
              </a:rPr>
              <a:t>(Percorsi personalizzati)</a:t>
            </a:r>
          </a:p>
          <a:p>
            <a:pPr marL="171399" indent="-171399">
              <a:buFont typeface="Arial" charset="0"/>
              <a:buChar char="•"/>
            </a:pPr>
            <a:r>
              <a:rPr lang="it-IT" sz="1100" dirty="0">
                <a:solidFill>
                  <a:srgbClr val="00B050"/>
                </a:solidFill>
              </a:rPr>
              <a:t>analisi e studio dei casi</a:t>
            </a:r>
          </a:p>
          <a:p>
            <a:pPr marL="171399" indent="-171399">
              <a:buFont typeface="Arial" charset="0"/>
              <a:buChar char="•"/>
            </a:pPr>
            <a:r>
              <a:rPr lang="it-IT" sz="1100" dirty="0">
                <a:solidFill>
                  <a:srgbClr val="00B050"/>
                </a:solidFill>
              </a:rPr>
              <a:t>osservazione sistematica</a:t>
            </a:r>
          </a:p>
          <a:p>
            <a:pPr marL="171399" indent="-171399">
              <a:buFont typeface="Arial" charset="0"/>
              <a:buChar char="•"/>
            </a:pPr>
            <a:r>
              <a:rPr lang="it-IT" sz="1100" dirty="0">
                <a:solidFill>
                  <a:srgbClr val="00B050"/>
                </a:solidFill>
              </a:rPr>
              <a:t>organizzazione contesto</a:t>
            </a:r>
          </a:p>
          <a:p>
            <a:pPr marL="171399" indent="-171399">
              <a:buFont typeface="Arial" charset="0"/>
              <a:buChar char="•"/>
            </a:pPr>
            <a:r>
              <a:rPr lang="it-IT" sz="1100" dirty="0">
                <a:solidFill>
                  <a:srgbClr val="00B050"/>
                </a:solidFill>
              </a:rPr>
              <a:t>selezione contenuti</a:t>
            </a:r>
          </a:p>
          <a:p>
            <a:pPr marL="171399" indent="-171399">
              <a:buFont typeface="Arial" charset="0"/>
              <a:buChar char="•"/>
            </a:pPr>
            <a:r>
              <a:rPr lang="it-IT" sz="1100" dirty="0">
                <a:solidFill>
                  <a:srgbClr val="00B050"/>
                </a:solidFill>
              </a:rPr>
              <a:t>scelte metodologiche</a:t>
            </a:r>
          </a:p>
          <a:p>
            <a:pPr marL="171399" indent="-171399">
              <a:buFont typeface="Arial" charset="0"/>
              <a:buChar char="•"/>
            </a:pPr>
            <a:r>
              <a:rPr lang="it-IT" sz="1100" dirty="0">
                <a:solidFill>
                  <a:srgbClr val="00B050"/>
                </a:solidFill>
              </a:rPr>
              <a:t>mediazione didattica</a:t>
            </a:r>
          </a:p>
          <a:p>
            <a:pPr marL="171399" indent="-171399">
              <a:buFont typeface="Arial" charset="0"/>
              <a:buChar char="•"/>
            </a:pPr>
            <a:r>
              <a:rPr lang="it-IT" sz="1100" dirty="0">
                <a:solidFill>
                  <a:srgbClr val="00B050"/>
                </a:solidFill>
              </a:rPr>
              <a:t>relazione di aiuto</a:t>
            </a:r>
          </a:p>
        </p:txBody>
      </p:sp>
    </p:spTree>
    <p:extLst>
      <p:ext uri="{BB962C8B-B14F-4D97-AF65-F5344CB8AC3E}">
        <p14:creationId xmlns:p14="http://schemas.microsoft.com/office/powerpoint/2010/main" val="13996255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1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1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1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1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1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1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2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12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12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12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12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7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12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12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" dur="12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12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7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9" dur="1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0" dur="1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1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12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12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1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5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7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9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1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28" grpId="0" animBg="1"/>
      <p:bldP spid="31" grpId="0" animBg="1"/>
      <p:bldP spid="8" grpId="0" animBg="1"/>
      <p:bldP spid="10" grpId="0" animBg="1"/>
      <p:bldP spid="22" grpId="0" animBg="1"/>
      <p:bldP spid="6" grpId="0" animBg="1"/>
      <p:bldP spid="7" grpId="0" animBg="1"/>
      <p:bldP spid="17" grpId="0" animBg="1"/>
      <p:bldP spid="20" grpId="0" animBg="1"/>
      <p:bldP spid="27" grpId="0" animBg="1"/>
      <p:bldP spid="34" grpId="0" animBg="1"/>
      <p:bldP spid="32" grpId="0" animBg="1"/>
      <p:bldP spid="36" grpId="0" animBg="1"/>
      <p:bldP spid="37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2" name="Connettore 1 31"/>
          <p:cNvCxnSpPr/>
          <p:nvPr/>
        </p:nvCxnSpPr>
        <p:spPr>
          <a:xfrm flipV="1">
            <a:off x="896913" y="3140045"/>
            <a:ext cx="1698959" cy="52256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Connettore 1 26"/>
          <p:cNvCxnSpPr/>
          <p:nvPr/>
        </p:nvCxnSpPr>
        <p:spPr>
          <a:xfrm rot="10800000">
            <a:off x="6232273" y="2955423"/>
            <a:ext cx="4464575" cy="1588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Connettore 1 20"/>
          <p:cNvCxnSpPr/>
          <p:nvPr/>
        </p:nvCxnSpPr>
        <p:spPr>
          <a:xfrm>
            <a:off x="1040898" y="2601832"/>
            <a:ext cx="3460917" cy="4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ttangolo arrotondato 5"/>
          <p:cNvSpPr/>
          <p:nvPr/>
        </p:nvSpPr>
        <p:spPr>
          <a:xfrm>
            <a:off x="4820910" y="1650847"/>
            <a:ext cx="3044332" cy="353591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799"/>
          </a:p>
        </p:txBody>
      </p:sp>
      <p:sp>
        <p:nvSpPr>
          <p:cNvPr id="7" name="Rettangolo arrotondato 6"/>
          <p:cNvSpPr/>
          <p:nvPr/>
        </p:nvSpPr>
        <p:spPr>
          <a:xfrm>
            <a:off x="3972864" y="2265489"/>
            <a:ext cx="1003282" cy="353591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799"/>
          </a:p>
        </p:txBody>
      </p:sp>
      <p:sp>
        <p:nvSpPr>
          <p:cNvPr id="8" name="Rettangolo arrotondato 7"/>
          <p:cNvSpPr/>
          <p:nvPr/>
        </p:nvSpPr>
        <p:spPr>
          <a:xfrm>
            <a:off x="5430351" y="2601833"/>
            <a:ext cx="1908816" cy="353591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799"/>
          </a:p>
        </p:txBody>
      </p:sp>
      <p:sp>
        <p:nvSpPr>
          <p:cNvPr id="9" name="Rettangolo arrotondato 8"/>
          <p:cNvSpPr/>
          <p:nvPr/>
        </p:nvSpPr>
        <p:spPr>
          <a:xfrm>
            <a:off x="1828321" y="2912305"/>
            <a:ext cx="2501012" cy="353591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799"/>
          </a:p>
        </p:txBody>
      </p:sp>
      <p:sp>
        <p:nvSpPr>
          <p:cNvPr id="10" name="Rettangolo arrotondato 9"/>
          <p:cNvSpPr/>
          <p:nvPr/>
        </p:nvSpPr>
        <p:spPr>
          <a:xfrm>
            <a:off x="2710865" y="3309015"/>
            <a:ext cx="1908816" cy="353591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799"/>
          </a:p>
        </p:txBody>
      </p:sp>
      <p:sp>
        <p:nvSpPr>
          <p:cNvPr id="11" name="Rettangolo arrotondato 10"/>
          <p:cNvSpPr/>
          <p:nvPr/>
        </p:nvSpPr>
        <p:spPr>
          <a:xfrm>
            <a:off x="5039415" y="3306113"/>
            <a:ext cx="2972438" cy="353591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799"/>
          </a:p>
        </p:txBody>
      </p:sp>
      <p:sp>
        <p:nvSpPr>
          <p:cNvPr id="12" name="Rettangolo arrotondato 11"/>
          <p:cNvSpPr/>
          <p:nvPr/>
        </p:nvSpPr>
        <p:spPr>
          <a:xfrm>
            <a:off x="4795083" y="3662605"/>
            <a:ext cx="3984321" cy="270192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799"/>
          </a:p>
        </p:txBody>
      </p:sp>
      <p:sp>
        <p:nvSpPr>
          <p:cNvPr id="4" name="CasellaDiTesto 3"/>
          <p:cNvSpPr txBox="1"/>
          <p:nvPr/>
        </p:nvSpPr>
        <p:spPr>
          <a:xfrm>
            <a:off x="1948149" y="2094105"/>
            <a:ext cx="9449549" cy="953859"/>
          </a:xfrm>
          <a:prstGeom prst="rect">
            <a:avLst/>
          </a:prstGeom>
          <a:noFill/>
          <a:ln w="12700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txBody>
          <a:bodyPr wrap="square" rtlCol="0">
            <a:spAutoFit/>
          </a:bodyPr>
          <a:lstStyle/>
          <a:p>
            <a:endParaRPr lang="it-IT" sz="2799" dirty="0"/>
          </a:p>
          <a:p>
            <a:endParaRPr lang="it-IT" sz="2799" b="1" i="1" dirty="0">
              <a:solidFill>
                <a:srgbClr val="0070C0"/>
              </a:solidFill>
            </a:endParaRPr>
          </a:p>
        </p:txBody>
      </p:sp>
      <p:sp>
        <p:nvSpPr>
          <p:cNvPr id="5" name="CasellaDiTesto 4"/>
          <p:cNvSpPr txBox="1"/>
          <p:nvPr/>
        </p:nvSpPr>
        <p:spPr>
          <a:xfrm>
            <a:off x="3141686" y="376442"/>
            <a:ext cx="5920010" cy="523092"/>
          </a:xfrm>
          <a:prstGeom prst="rect">
            <a:avLst/>
          </a:prstGeom>
          <a:solidFill>
            <a:schemeClr val="bg1"/>
          </a:solidFill>
          <a:ln w="12700">
            <a:solidFill>
              <a:schemeClr val="accent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it-IT" sz="2799" dirty="0"/>
              <a:t>SCUOLA </a:t>
            </a:r>
            <a:r>
              <a:rPr lang="it-IT" sz="2799" dirty="0">
                <a:solidFill>
                  <a:srgbClr val="FF0000"/>
                </a:solidFill>
              </a:rPr>
              <a:t>SECONDARIA 1° Grado</a:t>
            </a:r>
          </a:p>
        </p:txBody>
      </p:sp>
      <p:sp>
        <p:nvSpPr>
          <p:cNvPr id="28" name="CasellaDiTesto 27"/>
          <p:cNvSpPr txBox="1"/>
          <p:nvPr/>
        </p:nvSpPr>
        <p:spPr>
          <a:xfrm>
            <a:off x="1785201" y="1633600"/>
            <a:ext cx="8606920" cy="378466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it-IT" sz="1999" dirty="0">
                <a:latin typeface="Times New Roman" pitchFamily="18" charset="0"/>
                <a:cs typeface="Times New Roman" pitchFamily="18" charset="0"/>
              </a:rPr>
              <a:t>Nel 20° secolo il concetto di </a:t>
            </a:r>
            <a:r>
              <a:rPr lang="it-IT" sz="1999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INTELLIGENZA EMOTIVA </a:t>
            </a:r>
            <a:r>
              <a:rPr lang="it-IT" sz="1999" dirty="0">
                <a:latin typeface="Times New Roman" pitchFamily="18" charset="0"/>
                <a:cs typeface="Times New Roman" pitchFamily="18" charset="0"/>
              </a:rPr>
              <a:t>comincia ad entrare nel mondo della ricerca </a:t>
            </a:r>
            <a:r>
              <a:rPr lang="it-IT" sz="1999" dirty="0" err="1">
                <a:latin typeface="Times New Roman" pitchFamily="18" charset="0"/>
                <a:cs typeface="Times New Roman" pitchFamily="18" charset="0"/>
              </a:rPr>
              <a:t>psico-pedegogico-didattica</a:t>
            </a:r>
            <a:r>
              <a:rPr lang="it-IT" sz="1999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it-IT" sz="1999" dirty="0">
                <a:latin typeface="Times New Roman" pitchFamily="18" charset="0"/>
                <a:cs typeface="Times New Roman" pitchFamily="18" charset="0"/>
              </a:rPr>
              <a:t>Chi </a:t>
            </a:r>
            <a:r>
              <a:rPr lang="it-IT" sz="1999">
                <a:latin typeface="Times New Roman" pitchFamily="18" charset="0"/>
                <a:cs typeface="Times New Roman" pitchFamily="18" charset="0"/>
              </a:rPr>
              <a:t>sono i </a:t>
            </a:r>
            <a:r>
              <a:rPr lang="it-IT" sz="1999" dirty="0">
                <a:latin typeface="Times New Roman" pitchFamily="18" charset="0"/>
                <a:cs typeface="Times New Roman" pitchFamily="18" charset="0"/>
              </a:rPr>
              <a:t>maggiori </a:t>
            </a:r>
            <a:r>
              <a:rPr lang="it-IT" sz="1999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AUTORI</a:t>
            </a:r>
            <a:r>
              <a:rPr lang="it-IT" sz="1999" dirty="0">
                <a:latin typeface="Times New Roman" pitchFamily="18" charset="0"/>
                <a:cs typeface="Times New Roman" pitchFamily="18" charset="0"/>
              </a:rPr>
              <a:t> che hanno sviluppato il concetto di intelligenza emotiva, </a:t>
            </a:r>
            <a:r>
              <a:rPr lang="it-IT" sz="1999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come questo concetto si è evoluto nel tempo </a:t>
            </a:r>
            <a:r>
              <a:rPr lang="it-IT" sz="1999" dirty="0">
                <a:latin typeface="Times New Roman" pitchFamily="18" charset="0"/>
                <a:cs typeface="Times New Roman" pitchFamily="18" charset="0"/>
              </a:rPr>
              <a:t>e </a:t>
            </a:r>
            <a:r>
              <a:rPr lang="it-IT" sz="1999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come è entrato a far parte nel mondo della scuola.</a:t>
            </a:r>
          </a:p>
          <a:p>
            <a:endParaRPr lang="it-IT" sz="9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it-IT" sz="1999" dirty="0">
                <a:latin typeface="Times New Roman" pitchFamily="18" charset="0"/>
                <a:cs typeface="Times New Roman" pitchFamily="18" charset="0"/>
              </a:rPr>
              <a:t>Quali le </a:t>
            </a:r>
            <a:r>
              <a:rPr lang="it-IT" sz="1999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METODOLOGIE</a:t>
            </a:r>
            <a:r>
              <a:rPr lang="it-IT" sz="1999" dirty="0">
                <a:latin typeface="Times New Roman" pitchFamily="18" charset="0"/>
                <a:cs typeface="Times New Roman" pitchFamily="18" charset="0"/>
              </a:rPr>
              <a:t> e le </a:t>
            </a:r>
            <a:r>
              <a:rPr lang="it-IT" sz="1999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STRATEGIE DIDATTICHE </a:t>
            </a:r>
            <a:r>
              <a:rPr lang="it-IT" sz="1999" dirty="0">
                <a:latin typeface="Times New Roman" pitchFamily="18" charset="0"/>
                <a:cs typeface="Times New Roman" pitchFamily="18" charset="0"/>
              </a:rPr>
              <a:t>da adottare in una classe al fine di adottare una </a:t>
            </a:r>
            <a:r>
              <a:rPr lang="it-IT" sz="1999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DIDATTICA INCLUSIVA</a:t>
            </a:r>
            <a:r>
              <a:rPr lang="it-IT" sz="1999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it-IT" sz="1999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funzionale</a:t>
            </a:r>
            <a:r>
              <a:rPr lang="it-IT" sz="1999" dirty="0">
                <a:latin typeface="Times New Roman" pitchFamily="18" charset="0"/>
                <a:cs typeface="Times New Roman" pitchFamily="18" charset="0"/>
              </a:rPr>
              <a:t> allo sviluppo del concetto di intelligenza emotiva e all’inclusione di tutti gli studenti.</a:t>
            </a:r>
          </a:p>
          <a:p>
            <a:endParaRPr lang="it-IT" sz="11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it-IT" sz="1999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Definire</a:t>
            </a:r>
            <a:r>
              <a:rPr lang="it-IT" sz="1999" dirty="0">
                <a:latin typeface="Times New Roman" pitchFamily="18" charset="0"/>
                <a:cs typeface="Times New Roman" pitchFamily="18" charset="0"/>
              </a:rPr>
              <a:t> il concetto di intelligenza emotiva; </a:t>
            </a:r>
            <a:r>
              <a:rPr lang="it-IT" sz="1999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indicare</a:t>
            </a:r>
            <a:r>
              <a:rPr lang="it-IT" sz="1999" dirty="0">
                <a:latin typeface="Times New Roman" pitchFamily="18" charset="0"/>
                <a:cs typeface="Times New Roman" pitchFamily="18" charset="0"/>
              </a:rPr>
              <a:t> i maggiori autori che hanno sviluppato questo concetto e </a:t>
            </a:r>
            <a:r>
              <a:rPr lang="it-IT" sz="1999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specificare </a:t>
            </a:r>
            <a:r>
              <a:rPr lang="it-IT" sz="1999" dirty="0">
                <a:latin typeface="Times New Roman" pitchFamily="18" charset="0"/>
                <a:cs typeface="Times New Roman" pitchFamily="18" charset="0"/>
              </a:rPr>
              <a:t>le metodologie ritenute più idonee per una scuola inclusiva.</a:t>
            </a:r>
          </a:p>
        </p:txBody>
      </p:sp>
      <p:cxnSp>
        <p:nvCxnSpPr>
          <p:cNvPr id="14" name="Connettore 1 13"/>
          <p:cNvCxnSpPr/>
          <p:nvPr/>
        </p:nvCxnSpPr>
        <p:spPr>
          <a:xfrm rot="16200000" flipV="1">
            <a:off x="5855812" y="1547357"/>
            <a:ext cx="206980" cy="1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nettore 1 16"/>
          <p:cNvCxnSpPr/>
          <p:nvPr/>
        </p:nvCxnSpPr>
        <p:spPr>
          <a:xfrm rot="10800000">
            <a:off x="1034900" y="1443867"/>
            <a:ext cx="4924401" cy="1588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onnettore 1 17"/>
          <p:cNvCxnSpPr/>
          <p:nvPr/>
        </p:nvCxnSpPr>
        <p:spPr>
          <a:xfrm rot="5400000" flipH="1" flipV="1">
            <a:off x="707035" y="1760243"/>
            <a:ext cx="661727" cy="5998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CasellaDiTesto 19"/>
          <p:cNvSpPr txBox="1"/>
          <p:nvPr/>
        </p:nvSpPr>
        <p:spPr>
          <a:xfrm>
            <a:off x="370836" y="1607930"/>
            <a:ext cx="1336745" cy="584775"/>
          </a:xfrm>
          <a:prstGeom prst="rect">
            <a:avLst/>
          </a:prstGeom>
          <a:solidFill>
            <a:schemeClr val="bg1"/>
          </a:solidFill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it-IT" sz="1600" dirty="0">
                <a:solidFill>
                  <a:srgbClr val="00B050"/>
                </a:solidFill>
              </a:rPr>
              <a:t>Argomento</a:t>
            </a:r>
            <a:r>
              <a:rPr lang="it-IT" sz="1600" dirty="0"/>
              <a:t> specifico</a:t>
            </a:r>
          </a:p>
        </p:txBody>
      </p:sp>
      <p:sp>
        <p:nvSpPr>
          <p:cNvPr id="31" name="CasellaDiTesto 30"/>
          <p:cNvSpPr txBox="1"/>
          <p:nvPr/>
        </p:nvSpPr>
        <p:spPr>
          <a:xfrm>
            <a:off x="10696849" y="2777108"/>
            <a:ext cx="911283" cy="369236"/>
          </a:xfrm>
          <a:prstGeom prst="rect">
            <a:avLst/>
          </a:prstGeom>
          <a:solidFill>
            <a:schemeClr val="bg1"/>
          </a:solidFill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it-IT" sz="1799" dirty="0">
                <a:solidFill>
                  <a:srgbClr val="00B050"/>
                </a:solidFill>
              </a:rPr>
              <a:t>Storia </a:t>
            </a:r>
            <a:endParaRPr lang="it-IT" sz="1799" dirty="0"/>
          </a:p>
        </p:txBody>
      </p:sp>
      <p:sp>
        <p:nvSpPr>
          <p:cNvPr id="36" name="CasellaDiTesto 35"/>
          <p:cNvSpPr txBox="1"/>
          <p:nvPr/>
        </p:nvSpPr>
        <p:spPr>
          <a:xfrm>
            <a:off x="250101" y="3680734"/>
            <a:ext cx="1293624" cy="830997"/>
          </a:xfrm>
          <a:prstGeom prst="rect">
            <a:avLst/>
          </a:prstGeom>
          <a:solidFill>
            <a:schemeClr val="bg1"/>
          </a:solidFill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it-IT" sz="1600" dirty="0">
                <a:solidFill>
                  <a:srgbClr val="00B050"/>
                </a:solidFill>
              </a:rPr>
              <a:t>Indicazioni Nazionali</a:t>
            </a:r>
          </a:p>
          <a:p>
            <a:pPr algn="ctr"/>
            <a:r>
              <a:rPr lang="it-IT" sz="1600" dirty="0">
                <a:solidFill>
                  <a:srgbClr val="00B050"/>
                </a:solidFill>
              </a:rPr>
              <a:t>Pag. 25</a:t>
            </a:r>
            <a:endParaRPr lang="it-IT" sz="1600" dirty="0"/>
          </a:p>
        </p:txBody>
      </p:sp>
      <p:cxnSp>
        <p:nvCxnSpPr>
          <p:cNvPr id="38" name="Connettore 1 37"/>
          <p:cNvCxnSpPr/>
          <p:nvPr/>
        </p:nvCxnSpPr>
        <p:spPr>
          <a:xfrm rot="10800000">
            <a:off x="8011854" y="3369380"/>
            <a:ext cx="3018459" cy="1588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Connettore 1 40"/>
          <p:cNvCxnSpPr/>
          <p:nvPr/>
        </p:nvCxnSpPr>
        <p:spPr>
          <a:xfrm rot="5400000" flipH="1" flipV="1">
            <a:off x="10783120" y="3618161"/>
            <a:ext cx="494383" cy="1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Connettore 1 42"/>
          <p:cNvCxnSpPr/>
          <p:nvPr/>
        </p:nvCxnSpPr>
        <p:spPr>
          <a:xfrm rot="10800000" flipV="1">
            <a:off x="8779405" y="3937268"/>
            <a:ext cx="2403269" cy="2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Connettore 1 43"/>
          <p:cNvCxnSpPr/>
          <p:nvPr/>
        </p:nvCxnSpPr>
        <p:spPr>
          <a:xfrm rot="16200000" flipV="1">
            <a:off x="10442176" y="4677768"/>
            <a:ext cx="1480995" cy="1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CasellaDiTesto 39"/>
          <p:cNvSpPr txBox="1"/>
          <p:nvPr/>
        </p:nvSpPr>
        <p:spPr>
          <a:xfrm>
            <a:off x="10509992" y="3865352"/>
            <a:ext cx="1293624" cy="523220"/>
          </a:xfrm>
          <a:prstGeom prst="rect">
            <a:avLst/>
          </a:prstGeom>
          <a:solidFill>
            <a:schemeClr val="bg1"/>
          </a:solidFill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it-IT" sz="1400" dirty="0" smtClean="0">
                <a:solidFill>
                  <a:srgbClr val="00B050"/>
                </a:solidFill>
              </a:rPr>
              <a:t>Strategie </a:t>
            </a:r>
            <a:r>
              <a:rPr lang="it-IT" sz="1400" dirty="0">
                <a:solidFill>
                  <a:srgbClr val="00B050"/>
                </a:solidFill>
              </a:rPr>
              <a:t>cooperative</a:t>
            </a:r>
            <a:endParaRPr lang="it-IT" sz="1400" dirty="0"/>
          </a:p>
        </p:txBody>
      </p:sp>
      <p:sp>
        <p:nvSpPr>
          <p:cNvPr id="47" name="CasellaDiTesto 46"/>
          <p:cNvSpPr txBox="1"/>
          <p:nvPr/>
        </p:nvSpPr>
        <p:spPr>
          <a:xfrm>
            <a:off x="10392114" y="5138800"/>
            <a:ext cx="1598358" cy="523220"/>
          </a:xfrm>
          <a:prstGeom prst="rect">
            <a:avLst/>
          </a:prstGeom>
          <a:solidFill>
            <a:schemeClr val="bg1"/>
          </a:solidFill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it-IT" sz="1400" dirty="0" smtClean="0">
                <a:solidFill>
                  <a:srgbClr val="00B050"/>
                </a:solidFill>
              </a:rPr>
              <a:t>Progetto </a:t>
            </a:r>
            <a:r>
              <a:rPr lang="it-IT" sz="1400" dirty="0">
                <a:solidFill>
                  <a:srgbClr val="00B050"/>
                </a:solidFill>
              </a:rPr>
              <a:t>scuola inclusiva</a:t>
            </a:r>
          </a:p>
        </p:txBody>
      </p:sp>
      <p:cxnSp>
        <p:nvCxnSpPr>
          <p:cNvPr id="55" name="Connettore 1 54"/>
          <p:cNvCxnSpPr/>
          <p:nvPr/>
        </p:nvCxnSpPr>
        <p:spPr>
          <a:xfrm rot="16200000" flipV="1">
            <a:off x="937407" y="2708776"/>
            <a:ext cx="206980" cy="1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CasellaDiTesto 23"/>
          <p:cNvSpPr txBox="1"/>
          <p:nvPr/>
        </p:nvSpPr>
        <p:spPr>
          <a:xfrm>
            <a:off x="396708" y="2770805"/>
            <a:ext cx="1293624" cy="338554"/>
          </a:xfrm>
          <a:prstGeom prst="rect">
            <a:avLst/>
          </a:prstGeom>
          <a:solidFill>
            <a:schemeClr val="bg1"/>
          </a:solidFill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it-IT" sz="1600" dirty="0">
                <a:solidFill>
                  <a:srgbClr val="00B050"/>
                </a:solidFill>
              </a:rPr>
              <a:t>Bibliografia</a:t>
            </a:r>
            <a:endParaRPr lang="it-IT" sz="1600" dirty="0"/>
          </a:p>
        </p:txBody>
      </p:sp>
    </p:spTree>
    <p:extLst>
      <p:ext uri="{BB962C8B-B14F-4D97-AF65-F5344CB8AC3E}">
        <p14:creationId xmlns:p14="http://schemas.microsoft.com/office/powerpoint/2010/main" val="16732749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800" decel="100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800" decel="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00" decel="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800" decel="100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800" decel="100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800" decel="100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800" decel="100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800" decel="100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800" decel="100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800" decel="100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800" decel="100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800" decel="100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800" decel="100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800" decel="100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800" decel="100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800" decel="100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800" decel="100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800" decel="100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800" decel="100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800" decel="100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800" decel="100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800" decel="100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800" decel="100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800" decel="100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800" decel="100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800" decel="100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800" decel="100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800" decel="100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5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7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7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8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7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2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4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7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9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2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4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" fill="hold">
                      <p:stCondLst>
                        <p:cond delay="indefinite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7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2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7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2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7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2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20" grpId="0" animBg="1"/>
      <p:bldP spid="31" grpId="0" animBg="1"/>
      <p:bldP spid="36" grpId="0" animBg="1"/>
      <p:bldP spid="40" grpId="0" animBg="1"/>
      <p:bldP spid="47" grpId="0" animBg="1"/>
      <p:bldP spid="24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-1" y="893"/>
            <a:ext cx="12188825" cy="6856214"/>
          </a:xfrm>
          <a:prstGeom prst="rect">
            <a:avLst/>
          </a:prstGeom>
          <a:noFill/>
          <a:ln w="38100">
            <a:solidFill>
              <a:srgbClr val="00B050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799"/>
          </a:p>
        </p:txBody>
      </p:sp>
      <p:sp>
        <p:nvSpPr>
          <p:cNvPr id="3" name="CasellaDiTesto 2"/>
          <p:cNvSpPr txBox="1"/>
          <p:nvPr/>
        </p:nvSpPr>
        <p:spPr>
          <a:xfrm>
            <a:off x="606233" y="4648694"/>
            <a:ext cx="10960320" cy="1076937"/>
          </a:xfrm>
          <a:prstGeom prst="rect">
            <a:avLst/>
          </a:prstGeom>
          <a:solidFill>
            <a:schemeClr val="bg1"/>
          </a:solidFill>
          <a:ln w="28575">
            <a:solidFill>
              <a:srgbClr val="00B050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pPr algn="ctr"/>
            <a:r>
              <a:rPr lang="it-IT" sz="3199" dirty="0">
                <a:solidFill>
                  <a:srgbClr val="009193"/>
                </a:solidFill>
                <a:latin typeface="Times New Roman" charset="0"/>
                <a:ea typeface="Times New Roman" charset="0"/>
                <a:cs typeface="Times New Roman" charset="0"/>
              </a:rPr>
              <a:t>Esempio</a:t>
            </a:r>
          </a:p>
          <a:p>
            <a:pPr algn="ctr"/>
            <a:r>
              <a:rPr lang="it-IT" sz="3199" dirty="0">
                <a:solidFill>
                  <a:srgbClr val="009193"/>
                </a:solidFill>
                <a:latin typeface="Times New Roman" charset="0"/>
                <a:ea typeface="Times New Roman" charset="0"/>
                <a:cs typeface="Times New Roman" charset="0"/>
              </a:rPr>
              <a:t>svolgimento </a:t>
            </a:r>
            <a:r>
              <a:rPr lang="it-IT" sz="3199">
                <a:solidFill>
                  <a:srgbClr val="009193"/>
                </a:solidFill>
                <a:latin typeface="Times New Roman" charset="0"/>
                <a:ea typeface="Times New Roman" charset="0"/>
                <a:cs typeface="Times New Roman" charset="0"/>
              </a:rPr>
              <a:t>della Prova </a:t>
            </a:r>
            <a:r>
              <a:rPr lang="it-IT" sz="3199" dirty="0">
                <a:solidFill>
                  <a:srgbClr val="009193"/>
                </a:solidFill>
                <a:latin typeface="Times New Roman" charset="0"/>
                <a:ea typeface="Times New Roman" charset="0"/>
                <a:cs typeface="Times New Roman" charset="0"/>
              </a:rPr>
              <a:t>scritta</a:t>
            </a:r>
          </a:p>
        </p:txBody>
      </p:sp>
      <p:pic>
        <p:nvPicPr>
          <p:cNvPr id="1026" name="Picture 2" descr="FA Sostegno, test di accesso per la selezione, domande e 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1322" y="1587542"/>
            <a:ext cx="7661719" cy="2885323"/>
          </a:xfrm>
          <a:prstGeom prst="rect">
            <a:avLst/>
          </a:prstGeom>
          <a:noFill/>
          <a:ln w="28575">
            <a:solidFill>
              <a:srgbClr val="00B050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CasellaDiTesto 6"/>
          <p:cNvSpPr txBox="1"/>
          <p:nvPr/>
        </p:nvSpPr>
        <p:spPr>
          <a:xfrm>
            <a:off x="2347954" y="318445"/>
            <a:ext cx="7496127" cy="5846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999" dirty="0">
                <a:solidFill>
                  <a:srgbClr val="009193"/>
                </a:solidFill>
                <a:latin typeface="Times New Roman" charset="0"/>
                <a:ea typeface="Times New Roman" charset="0"/>
                <a:cs typeface="Times New Roman" charset="0"/>
              </a:rPr>
              <a:t>Prof. Mario Malizia</a:t>
            </a:r>
          </a:p>
          <a:p>
            <a:pPr algn="ctr"/>
            <a:r>
              <a:rPr lang="it-IT" sz="1200" dirty="0">
                <a:solidFill>
                  <a:srgbClr val="009193"/>
                </a:solidFill>
                <a:latin typeface="Times New Roman" charset="0"/>
                <a:ea typeface="Times New Roman" charset="0"/>
                <a:cs typeface="Times New Roman" charset="0"/>
                <a:hlinkClick r:id="rId3"/>
              </a:rPr>
              <a:t>www.mariomalizia.it</a:t>
            </a:r>
            <a:r>
              <a:rPr lang="it-IT" sz="1200" dirty="0">
                <a:solidFill>
                  <a:srgbClr val="009193"/>
                </a:solidFill>
                <a:latin typeface="Times New Roman" charset="0"/>
                <a:ea typeface="Times New Roman" charset="0"/>
                <a:cs typeface="Times New Roman" charset="0"/>
              </a:rPr>
              <a:t>  -  </a:t>
            </a:r>
            <a:r>
              <a:rPr lang="it-IT" sz="1200" dirty="0">
                <a:solidFill>
                  <a:srgbClr val="009193"/>
                </a:solidFill>
                <a:latin typeface="Times New Roman" charset="0"/>
                <a:ea typeface="Times New Roman" charset="0"/>
                <a:cs typeface="Times New Roman" charset="0"/>
                <a:hlinkClick r:id="rId4"/>
              </a:rPr>
              <a:t>www.didatticaagocce.it</a:t>
            </a:r>
            <a:r>
              <a:rPr lang="it-IT" sz="1200" dirty="0">
                <a:solidFill>
                  <a:srgbClr val="009193"/>
                </a:solidFill>
                <a:latin typeface="Times New Roman" charset="0"/>
                <a:ea typeface="Times New Roman" charset="0"/>
                <a:cs typeface="Times New Roman" charset="0"/>
              </a:rPr>
              <a:t>  -  </a:t>
            </a:r>
            <a:r>
              <a:rPr lang="it-IT" sz="1200" dirty="0">
                <a:solidFill>
                  <a:srgbClr val="009193"/>
                </a:solidFill>
                <a:latin typeface="Times New Roman" charset="0"/>
                <a:ea typeface="Times New Roman" charset="0"/>
                <a:cs typeface="Times New Roman" charset="0"/>
                <a:hlinkClick r:id="rId5"/>
              </a:rPr>
              <a:t>mail@mariomalizia.it</a:t>
            </a:r>
            <a:r>
              <a:rPr lang="it-IT" sz="1200" dirty="0">
                <a:solidFill>
                  <a:srgbClr val="009193"/>
                </a:solidFill>
                <a:latin typeface="Times New Roman" charset="0"/>
                <a:ea typeface="Times New Roman" charset="0"/>
                <a:cs typeface="Times New Roman" charset="0"/>
              </a:rPr>
              <a:t>  -  330700022 </a:t>
            </a:r>
          </a:p>
        </p:txBody>
      </p:sp>
    </p:spTree>
    <p:extLst>
      <p:ext uri="{BB962C8B-B14F-4D97-AF65-F5344CB8AC3E}">
        <p14:creationId xmlns:p14="http://schemas.microsoft.com/office/powerpoint/2010/main" val="19303465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-1" y="893"/>
            <a:ext cx="12188825" cy="6856214"/>
          </a:xfrm>
          <a:prstGeom prst="rect">
            <a:avLst/>
          </a:prstGeom>
          <a:noFill/>
          <a:ln w="38100">
            <a:solidFill>
              <a:srgbClr val="00B050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799"/>
          </a:p>
        </p:txBody>
      </p:sp>
      <p:sp>
        <p:nvSpPr>
          <p:cNvPr id="3" name="CasellaDiTesto 2"/>
          <p:cNvSpPr txBox="1"/>
          <p:nvPr/>
        </p:nvSpPr>
        <p:spPr>
          <a:xfrm>
            <a:off x="508013" y="549391"/>
            <a:ext cx="11201530" cy="5669306"/>
          </a:xfrm>
          <a:prstGeom prst="rect">
            <a:avLst/>
          </a:prstGeom>
          <a:solidFill>
            <a:schemeClr val="bg1"/>
          </a:solidFill>
          <a:ln w="28575">
            <a:solidFill>
              <a:srgbClr val="00B050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pPr algn="ctr"/>
            <a:endParaRPr lang="it-IT" sz="2399" dirty="0">
              <a:latin typeface="Times New Roman" charset="0"/>
              <a:ea typeface="Times New Roman" charset="0"/>
              <a:cs typeface="Times New Roman" charset="0"/>
            </a:endParaRPr>
          </a:p>
          <a:p>
            <a:pPr algn="ctr"/>
            <a:r>
              <a:rPr lang="it-IT" sz="2399" dirty="0">
                <a:latin typeface="Times New Roman" charset="0"/>
                <a:ea typeface="Times New Roman" charset="0"/>
                <a:cs typeface="Times New Roman" charset="0"/>
              </a:rPr>
              <a:t>Con l’inizio del prossimo anno scolastico comincia per lei un </a:t>
            </a:r>
            <a:r>
              <a:rPr lang="it-IT" sz="2399" b="1" i="1" dirty="0">
                <a:solidFill>
                  <a:srgbClr val="FF0000"/>
                </a:solidFill>
                <a:latin typeface="Times New Roman" charset="0"/>
                <a:ea typeface="Times New Roman" charset="0"/>
                <a:cs typeface="Times New Roman" charset="0"/>
              </a:rPr>
              <a:t>anno di lavoro </a:t>
            </a:r>
          </a:p>
          <a:p>
            <a:pPr algn="ctr"/>
            <a:r>
              <a:rPr lang="it-IT" sz="2399" dirty="0">
                <a:latin typeface="Times New Roman" charset="0"/>
                <a:ea typeface="Times New Roman" charset="0"/>
                <a:cs typeface="Times New Roman" charset="0"/>
              </a:rPr>
              <a:t>con una </a:t>
            </a:r>
            <a:r>
              <a:rPr lang="it-IT" sz="2399" b="1" dirty="0">
                <a:solidFill>
                  <a:srgbClr val="FF0000"/>
                </a:solidFill>
                <a:latin typeface="Times New Roman" charset="0"/>
                <a:ea typeface="Times New Roman" charset="0"/>
                <a:cs typeface="Times New Roman" charset="0"/>
              </a:rPr>
              <a:t>nuova classe</a:t>
            </a:r>
            <a:r>
              <a:rPr lang="it-IT" sz="2399" dirty="0">
                <a:latin typeface="Times New Roman" charset="0"/>
                <a:ea typeface="Times New Roman" charset="0"/>
                <a:cs typeface="Times New Roman" charset="0"/>
              </a:rPr>
              <a:t>. </a:t>
            </a:r>
          </a:p>
          <a:p>
            <a:endParaRPr lang="it-IT" sz="1050" dirty="0">
              <a:latin typeface="Times New Roman" charset="0"/>
              <a:ea typeface="Times New Roman" charset="0"/>
              <a:cs typeface="Times New Roman" charset="0"/>
            </a:endParaRPr>
          </a:p>
          <a:p>
            <a:pPr algn="ctr"/>
            <a:r>
              <a:rPr lang="it-IT" sz="2399" dirty="0">
                <a:latin typeface="Times New Roman" charset="0"/>
                <a:ea typeface="Times New Roman" charset="0"/>
                <a:cs typeface="Times New Roman" charset="0"/>
              </a:rPr>
              <a:t>Nelle </a:t>
            </a:r>
            <a:r>
              <a:rPr lang="it-IT" sz="2399" b="1" i="1" dirty="0">
                <a:solidFill>
                  <a:srgbClr val="FF0000"/>
                </a:solidFill>
                <a:latin typeface="Times New Roman" charset="0"/>
                <a:ea typeface="Times New Roman" charset="0"/>
                <a:cs typeface="Times New Roman" charset="0"/>
              </a:rPr>
              <a:t>riunioni preliminari </a:t>
            </a:r>
            <a:r>
              <a:rPr lang="it-IT" sz="2399" dirty="0">
                <a:latin typeface="Times New Roman" charset="0"/>
                <a:ea typeface="Times New Roman" charset="0"/>
                <a:cs typeface="Times New Roman" charset="0"/>
              </a:rPr>
              <a:t>avete provveduto a prendere visione </a:t>
            </a:r>
          </a:p>
          <a:p>
            <a:pPr algn="ctr"/>
            <a:r>
              <a:rPr lang="it-IT" sz="2399" dirty="0">
                <a:latin typeface="Times New Roman" charset="0"/>
                <a:ea typeface="Times New Roman" charset="0"/>
                <a:cs typeface="Times New Roman" charset="0"/>
              </a:rPr>
              <a:t>della </a:t>
            </a:r>
            <a:r>
              <a:rPr lang="it-IT" sz="2399" b="1" i="1" dirty="0">
                <a:solidFill>
                  <a:srgbClr val="FF0000"/>
                </a:solidFill>
                <a:latin typeface="Times New Roman" charset="0"/>
                <a:ea typeface="Times New Roman" charset="0"/>
                <a:cs typeface="Times New Roman" charset="0"/>
              </a:rPr>
              <a:t>composizione della classe </a:t>
            </a:r>
            <a:r>
              <a:rPr lang="it-IT" sz="2399" dirty="0">
                <a:latin typeface="Times New Roman" charset="0"/>
                <a:ea typeface="Times New Roman" charset="0"/>
                <a:cs typeface="Times New Roman" charset="0"/>
              </a:rPr>
              <a:t>per poter </a:t>
            </a:r>
            <a:r>
              <a:rPr lang="it-IT" sz="2399" b="1" i="1" dirty="0">
                <a:solidFill>
                  <a:srgbClr val="FF0000"/>
                </a:solidFill>
                <a:latin typeface="Times New Roman" charset="0"/>
                <a:ea typeface="Times New Roman" charset="0"/>
                <a:cs typeface="Times New Roman" charset="0"/>
              </a:rPr>
              <a:t>predisporre adeguatamente il percorso</a:t>
            </a:r>
            <a:endParaRPr lang="it-IT" sz="2399" dirty="0">
              <a:latin typeface="Times New Roman" charset="0"/>
              <a:ea typeface="Times New Roman" charset="0"/>
              <a:cs typeface="Times New Roman" charset="0"/>
            </a:endParaRPr>
          </a:p>
          <a:p>
            <a:pPr algn="ctr"/>
            <a:endParaRPr lang="it-IT" sz="2399" dirty="0">
              <a:latin typeface="Times New Roman" charset="0"/>
              <a:ea typeface="Times New Roman" charset="0"/>
              <a:cs typeface="Times New Roman" charset="0"/>
            </a:endParaRPr>
          </a:p>
          <a:p>
            <a:endParaRPr lang="it-IT" sz="800" dirty="0">
              <a:latin typeface="Times New Roman" charset="0"/>
              <a:ea typeface="Times New Roman" charset="0"/>
              <a:cs typeface="Times New Roman" charset="0"/>
            </a:endParaRPr>
          </a:p>
          <a:p>
            <a:endParaRPr lang="it-IT" sz="700" dirty="0">
              <a:latin typeface="Times New Roman" charset="0"/>
              <a:ea typeface="Times New Roman" charset="0"/>
              <a:cs typeface="Times New Roman" charset="0"/>
            </a:endParaRPr>
          </a:p>
          <a:p>
            <a:r>
              <a:rPr lang="it-IT" sz="2399" dirty="0">
                <a:latin typeface="Times New Roman" charset="0"/>
                <a:ea typeface="Times New Roman" charset="0"/>
                <a:cs typeface="Times New Roman" charset="0"/>
              </a:rPr>
              <a:t>Il </a:t>
            </a:r>
            <a:r>
              <a:rPr lang="it-IT" sz="2399" b="1" i="1" dirty="0">
                <a:solidFill>
                  <a:srgbClr val="FF0000"/>
                </a:solidFill>
                <a:latin typeface="Times New Roman" charset="0"/>
                <a:ea typeface="Times New Roman" charset="0"/>
                <a:cs typeface="Times New Roman" charset="0"/>
              </a:rPr>
              <a:t>gruppo</a:t>
            </a:r>
            <a:r>
              <a:rPr lang="it-IT" sz="2399" dirty="0">
                <a:latin typeface="Times New Roman" charset="0"/>
                <a:ea typeface="Times New Roman" charset="0"/>
                <a:cs typeface="Times New Roman" charset="0"/>
              </a:rPr>
              <a:t> si presenta, come consuetudine, con </a:t>
            </a:r>
            <a:r>
              <a:rPr lang="it-IT" sz="2399" b="1" i="1" dirty="0">
                <a:solidFill>
                  <a:srgbClr val="FF0000"/>
                </a:solidFill>
                <a:latin typeface="Times New Roman" charset="0"/>
                <a:ea typeface="Times New Roman" charset="0"/>
                <a:cs typeface="Times New Roman" charset="0"/>
              </a:rPr>
              <a:t>caratteristiche variegate</a:t>
            </a:r>
            <a:r>
              <a:rPr lang="it-IT" sz="2399" dirty="0">
                <a:latin typeface="Times New Roman" charset="0"/>
                <a:ea typeface="Times New Roman" charset="0"/>
                <a:cs typeface="Times New Roman" charset="0"/>
              </a:rPr>
              <a:t> (</a:t>
            </a:r>
            <a:r>
              <a:rPr lang="it-IT" sz="2399" b="1" i="1" dirty="0">
                <a:solidFill>
                  <a:srgbClr val="00B050"/>
                </a:solidFill>
                <a:latin typeface="Times New Roman" charset="0"/>
                <a:ea typeface="Times New Roman" charset="0"/>
                <a:cs typeface="Times New Roman" charset="0"/>
              </a:rPr>
              <a:t>Eterogeneità</a:t>
            </a:r>
            <a:r>
              <a:rPr lang="it-IT" sz="2399" dirty="0">
                <a:latin typeface="Times New Roman" charset="0"/>
                <a:ea typeface="Times New Roman" charset="0"/>
                <a:cs typeface="Times New Roman" charset="0"/>
              </a:rPr>
              <a:t>)</a:t>
            </a:r>
          </a:p>
          <a:p>
            <a:endParaRPr lang="it-IT" sz="1100" dirty="0">
              <a:latin typeface="Times New Roman" charset="0"/>
              <a:ea typeface="Times New Roman" charset="0"/>
              <a:cs typeface="Times New Roman" charset="0"/>
            </a:endParaRPr>
          </a:p>
          <a:p>
            <a:r>
              <a:rPr lang="it-IT" sz="2399" dirty="0">
                <a:latin typeface="Times New Roman" charset="0"/>
                <a:ea typeface="Times New Roman" charset="0"/>
                <a:cs typeface="Times New Roman" charset="0"/>
              </a:rPr>
              <a:t>Le </a:t>
            </a:r>
            <a:r>
              <a:rPr lang="it-IT" sz="2399" b="1" i="1" dirty="0">
                <a:solidFill>
                  <a:srgbClr val="FF0000"/>
                </a:solidFill>
                <a:latin typeface="Times New Roman" charset="0"/>
                <a:ea typeface="Times New Roman" charset="0"/>
                <a:cs typeface="Times New Roman" charset="0"/>
              </a:rPr>
              <a:t>informazioni certe </a:t>
            </a:r>
            <a:r>
              <a:rPr lang="it-IT" sz="2399" dirty="0">
                <a:latin typeface="Times New Roman" charset="0"/>
                <a:ea typeface="Times New Roman" charset="0"/>
                <a:cs typeface="Times New Roman" charset="0"/>
              </a:rPr>
              <a:t>(</a:t>
            </a:r>
            <a:r>
              <a:rPr lang="it-IT" sz="2399" b="1" i="1" dirty="0">
                <a:solidFill>
                  <a:srgbClr val="00B050"/>
                </a:solidFill>
                <a:latin typeface="Times New Roman" charset="0"/>
                <a:ea typeface="Times New Roman" charset="0"/>
                <a:cs typeface="Times New Roman" charset="0"/>
              </a:rPr>
              <a:t>Documentazione sanitaria </a:t>
            </a:r>
            <a:r>
              <a:rPr lang="mr-IN" sz="2399" dirty="0">
                <a:latin typeface="Times New Roman" charset="0"/>
                <a:ea typeface="Times New Roman" charset="0"/>
                <a:cs typeface="Times New Roman" charset="0"/>
              </a:rPr>
              <a:t>–</a:t>
            </a:r>
            <a:r>
              <a:rPr lang="it-IT" sz="2399" dirty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it-IT" sz="2399" b="1" i="1" dirty="0">
                <a:solidFill>
                  <a:srgbClr val="00B050"/>
                </a:solidFill>
                <a:latin typeface="Times New Roman" charset="0"/>
                <a:ea typeface="Times New Roman" charset="0"/>
                <a:cs typeface="Times New Roman" charset="0"/>
              </a:rPr>
              <a:t>Documentazione scolastica</a:t>
            </a:r>
            <a:r>
              <a:rPr lang="it-IT" sz="2399" dirty="0">
                <a:latin typeface="Times New Roman" charset="0"/>
                <a:ea typeface="Times New Roman" charset="0"/>
                <a:cs typeface="Times New Roman" charset="0"/>
              </a:rPr>
              <a:t>) </a:t>
            </a:r>
          </a:p>
          <a:p>
            <a:r>
              <a:rPr lang="it-IT" sz="2399" dirty="0">
                <a:latin typeface="Times New Roman" charset="0"/>
                <a:ea typeface="Times New Roman" charset="0"/>
                <a:cs typeface="Times New Roman" charset="0"/>
              </a:rPr>
              <a:t>di cui disponete si riferiscono </a:t>
            </a:r>
          </a:p>
          <a:p>
            <a:pPr marL="342797" indent="-342797">
              <a:buFontTx/>
              <a:buChar char="-"/>
            </a:pPr>
            <a:r>
              <a:rPr lang="it-IT" sz="2399" dirty="0">
                <a:latin typeface="Times New Roman" charset="0"/>
                <a:ea typeface="Times New Roman" charset="0"/>
                <a:cs typeface="Times New Roman" charset="0"/>
              </a:rPr>
              <a:t>alla presenza di un allievo con </a:t>
            </a:r>
            <a:r>
              <a:rPr lang="it-IT" sz="2399" b="1" i="1" dirty="0">
                <a:solidFill>
                  <a:srgbClr val="FF0000"/>
                </a:solidFill>
                <a:latin typeface="Times New Roman" charset="0"/>
                <a:ea typeface="Times New Roman" charset="0"/>
                <a:cs typeface="Times New Roman" charset="0"/>
              </a:rPr>
              <a:t>Disturbo dello Spettro Autistico </a:t>
            </a:r>
            <a:r>
              <a:rPr lang="it-IT" sz="2399" dirty="0">
                <a:latin typeface="Times New Roman" charset="0"/>
                <a:ea typeface="Times New Roman" charset="0"/>
                <a:cs typeface="Times New Roman" charset="0"/>
              </a:rPr>
              <a:t>e </a:t>
            </a:r>
            <a:r>
              <a:rPr lang="it-IT" sz="2399" b="1" i="1" dirty="0">
                <a:solidFill>
                  <a:srgbClr val="FF0000"/>
                </a:solidFill>
                <a:latin typeface="Times New Roman" charset="0"/>
                <a:ea typeface="Times New Roman" charset="0"/>
                <a:cs typeface="Times New Roman" charset="0"/>
              </a:rPr>
              <a:t>Ritardo Mentale </a:t>
            </a:r>
          </a:p>
          <a:p>
            <a:r>
              <a:rPr lang="it-IT" sz="2399" b="1" i="1" dirty="0">
                <a:solidFill>
                  <a:srgbClr val="FF0000"/>
                </a:solidFill>
                <a:latin typeface="Times New Roman" charset="0"/>
                <a:ea typeface="Times New Roman" charset="0"/>
                <a:cs typeface="Times New Roman" charset="0"/>
              </a:rPr>
              <a:t>     </a:t>
            </a:r>
            <a:r>
              <a:rPr lang="it-IT" sz="2399" dirty="0">
                <a:latin typeface="Times New Roman" charset="0"/>
                <a:ea typeface="Times New Roman" charset="0"/>
                <a:cs typeface="Times New Roman" charset="0"/>
              </a:rPr>
              <a:t>di grado lieve, certificato ex L.104/92 (oggi: </a:t>
            </a:r>
            <a:r>
              <a:rPr lang="it-IT" sz="2399" b="1" i="1" dirty="0">
                <a:solidFill>
                  <a:srgbClr val="00B050"/>
                </a:solidFill>
                <a:latin typeface="Times New Roman" charset="0"/>
                <a:ea typeface="Times New Roman" charset="0"/>
                <a:cs typeface="Times New Roman" charset="0"/>
              </a:rPr>
              <a:t>Disabilità mentale)</a:t>
            </a:r>
            <a:r>
              <a:rPr lang="it-IT" sz="2399" dirty="0">
                <a:latin typeface="Times New Roman" charset="0"/>
                <a:ea typeface="Times New Roman" charset="0"/>
                <a:cs typeface="Times New Roman" charset="0"/>
              </a:rPr>
              <a:t> - </a:t>
            </a:r>
            <a:r>
              <a:rPr lang="it-IT" sz="2399" b="1" i="1" dirty="0">
                <a:solidFill>
                  <a:srgbClr val="00B0F0"/>
                </a:solidFill>
                <a:latin typeface="Times New Roman" charset="0"/>
                <a:ea typeface="Times New Roman" charset="0"/>
                <a:cs typeface="Times New Roman" charset="0"/>
              </a:rPr>
              <a:t>DISABILITÀ</a:t>
            </a:r>
          </a:p>
          <a:p>
            <a:endParaRPr lang="it-IT" sz="1400" dirty="0">
              <a:solidFill>
                <a:srgbClr val="0070C0"/>
              </a:solidFill>
              <a:latin typeface="Times New Roman" charset="0"/>
              <a:ea typeface="Times New Roman" charset="0"/>
              <a:cs typeface="Times New Roman" charset="0"/>
            </a:endParaRPr>
          </a:p>
          <a:p>
            <a:r>
              <a:rPr lang="it-IT" sz="2399" dirty="0">
                <a:latin typeface="Times New Roman" charset="0"/>
                <a:ea typeface="Times New Roman" charset="0"/>
                <a:cs typeface="Times New Roman" charset="0"/>
              </a:rPr>
              <a:t>In classe sono presenti anche un allievo con diagnosi di </a:t>
            </a:r>
            <a:r>
              <a:rPr lang="it-IT" sz="2399" b="1" i="1" dirty="0" err="1">
                <a:solidFill>
                  <a:srgbClr val="FF0000"/>
                </a:solidFill>
                <a:latin typeface="Times New Roman" charset="0"/>
                <a:ea typeface="Times New Roman" charset="0"/>
                <a:cs typeface="Times New Roman" charset="0"/>
              </a:rPr>
              <a:t>Discalculia</a:t>
            </a:r>
            <a:r>
              <a:rPr lang="it-IT" sz="2399" dirty="0">
                <a:latin typeface="Times New Roman" charset="0"/>
                <a:ea typeface="Times New Roman" charset="0"/>
                <a:cs typeface="Times New Roman" charset="0"/>
              </a:rPr>
              <a:t> e un allievo con diagnosi di </a:t>
            </a:r>
            <a:r>
              <a:rPr lang="it-IT" sz="2399" b="1" i="1" dirty="0">
                <a:solidFill>
                  <a:srgbClr val="FF0000"/>
                </a:solidFill>
                <a:latin typeface="Times New Roman" charset="0"/>
                <a:ea typeface="Times New Roman" charset="0"/>
                <a:cs typeface="Times New Roman" charset="0"/>
              </a:rPr>
              <a:t>Dislessia</a:t>
            </a:r>
            <a:r>
              <a:rPr lang="it-IT" sz="2399" dirty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mr-IN" sz="2399" dirty="0">
                <a:latin typeface="Times New Roman" charset="0"/>
                <a:ea typeface="Times New Roman" charset="0"/>
                <a:cs typeface="Times New Roman" charset="0"/>
              </a:rPr>
              <a:t>–</a:t>
            </a:r>
            <a:r>
              <a:rPr lang="it-IT" sz="2399" dirty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it-IT" sz="2399" b="1" i="1" dirty="0">
                <a:solidFill>
                  <a:srgbClr val="00B0F0"/>
                </a:solidFill>
                <a:latin typeface="Times New Roman" charset="0"/>
                <a:ea typeface="Times New Roman" charset="0"/>
                <a:cs typeface="Times New Roman" charset="0"/>
              </a:rPr>
              <a:t>D.S.A. Disturbi Specifici dell’Apprendimento</a:t>
            </a:r>
            <a:r>
              <a:rPr lang="it-IT" sz="2399" b="1" i="1" dirty="0">
                <a:latin typeface="Times New Roman" charset="0"/>
                <a:ea typeface="Times New Roman" charset="0"/>
                <a:cs typeface="Times New Roman" charset="0"/>
              </a:rPr>
              <a:t> </a:t>
            </a:r>
          </a:p>
        </p:txBody>
      </p:sp>
      <p:sp>
        <p:nvSpPr>
          <p:cNvPr id="4" name="Rettangolo 3"/>
          <p:cNvSpPr/>
          <p:nvPr/>
        </p:nvSpPr>
        <p:spPr>
          <a:xfrm>
            <a:off x="4734186" y="224970"/>
            <a:ext cx="2737564" cy="646163"/>
          </a:xfrm>
          <a:prstGeom prst="rect">
            <a:avLst/>
          </a:prstGeom>
          <a:solidFill>
            <a:schemeClr val="bg1"/>
          </a:solidFill>
          <a:ln w="19050">
            <a:solidFill>
              <a:srgbClr val="00B050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lIns="91416" tIns="45708" rIns="91416" bIns="45708">
            <a:spAutoFit/>
          </a:bodyPr>
          <a:lstStyle/>
          <a:p>
            <a:pPr algn="ctr"/>
            <a:r>
              <a:rPr lang="it-IT" sz="3599" b="1" spc="50" dirty="0">
                <a:ln w="9525" cmpd="sng">
                  <a:solidFill>
                    <a:srgbClr val="00B050"/>
                  </a:solidFill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La Traccia</a:t>
            </a:r>
          </a:p>
        </p:txBody>
      </p:sp>
      <p:sp>
        <p:nvSpPr>
          <p:cNvPr id="5" name="CasellaDiTesto 4"/>
          <p:cNvSpPr txBox="1"/>
          <p:nvPr/>
        </p:nvSpPr>
        <p:spPr>
          <a:xfrm>
            <a:off x="1121497" y="123409"/>
            <a:ext cx="2940397" cy="3692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799" b="1">
                <a:solidFill>
                  <a:srgbClr val="00B050"/>
                </a:solidFill>
                <a:latin typeface="Bookman Old Style" charset="0"/>
                <a:ea typeface="Bookman Old Style" charset="0"/>
                <a:cs typeface="Bookman Old Style" charset="0"/>
              </a:rPr>
              <a:t>Secondaria di 2° Grado</a:t>
            </a:r>
          </a:p>
        </p:txBody>
      </p:sp>
      <p:sp>
        <p:nvSpPr>
          <p:cNvPr id="6" name="Rettangolo arrotondato 5"/>
          <p:cNvSpPr/>
          <p:nvPr/>
        </p:nvSpPr>
        <p:spPr>
          <a:xfrm>
            <a:off x="5715917" y="1376948"/>
            <a:ext cx="1876438" cy="317551"/>
          </a:xfrm>
          <a:prstGeom prst="roundRect">
            <a:avLst/>
          </a:prstGeom>
          <a:noFill/>
          <a:ln w="285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799"/>
          </a:p>
        </p:txBody>
      </p:sp>
      <p:sp>
        <p:nvSpPr>
          <p:cNvPr id="8" name="Rettangolo arrotondato 7"/>
          <p:cNvSpPr/>
          <p:nvPr/>
        </p:nvSpPr>
        <p:spPr>
          <a:xfrm>
            <a:off x="6185829" y="2242995"/>
            <a:ext cx="4939928" cy="365664"/>
          </a:xfrm>
          <a:prstGeom prst="roundRect">
            <a:avLst/>
          </a:prstGeom>
          <a:noFill/>
          <a:ln w="285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799"/>
          </a:p>
        </p:txBody>
      </p:sp>
      <p:sp>
        <p:nvSpPr>
          <p:cNvPr id="9" name="Rettangolo arrotondato 8"/>
          <p:cNvSpPr/>
          <p:nvPr/>
        </p:nvSpPr>
        <p:spPr>
          <a:xfrm>
            <a:off x="6272433" y="3225267"/>
            <a:ext cx="3080886" cy="317551"/>
          </a:xfrm>
          <a:prstGeom prst="roundRect">
            <a:avLst/>
          </a:prstGeom>
          <a:noFill/>
          <a:ln w="285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799"/>
          </a:p>
        </p:txBody>
      </p:sp>
      <p:sp>
        <p:nvSpPr>
          <p:cNvPr id="10" name="Rettangolo arrotondato 9"/>
          <p:cNvSpPr/>
          <p:nvPr/>
        </p:nvSpPr>
        <p:spPr>
          <a:xfrm>
            <a:off x="981008" y="3758339"/>
            <a:ext cx="2377335" cy="317551"/>
          </a:xfrm>
          <a:prstGeom prst="roundRect">
            <a:avLst/>
          </a:prstGeom>
          <a:noFill/>
          <a:ln w="285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799"/>
          </a:p>
        </p:txBody>
      </p:sp>
    </p:spTree>
    <p:extLst>
      <p:ext uri="{BB962C8B-B14F-4D97-AF65-F5344CB8AC3E}">
        <p14:creationId xmlns:p14="http://schemas.microsoft.com/office/powerpoint/2010/main" val="12992291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8" dur="1000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-1" y="893"/>
            <a:ext cx="12188825" cy="6856214"/>
          </a:xfrm>
          <a:prstGeom prst="rect">
            <a:avLst/>
          </a:prstGeom>
          <a:noFill/>
          <a:ln w="38100">
            <a:solidFill>
              <a:srgbClr val="00B050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799"/>
          </a:p>
        </p:txBody>
      </p:sp>
      <p:sp>
        <p:nvSpPr>
          <p:cNvPr id="3" name="CasellaDiTesto 2"/>
          <p:cNvSpPr txBox="1"/>
          <p:nvPr/>
        </p:nvSpPr>
        <p:spPr>
          <a:xfrm>
            <a:off x="503637" y="789271"/>
            <a:ext cx="11201530" cy="5600074"/>
          </a:xfrm>
          <a:prstGeom prst="rect">
            <a:avLst/>
          </a:prstGeom>
          <a:solidFill>
            <a:schemeClr val="bg1"/>
          </a:solidFill>
          <a:ln w="28575">
            <a:solidFill>
              <a:srgbClr val="00B050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endParaRPr lang="it-IT" sz="1799" dirty="0"/>
          </a:p>
          <a:p>
            <a:r>
              <a:rPr lang="it-IT" sz="1999" dirty="0">
                <a:latin typeface="Times New Roman" charset="0"/>
                <a:ea typeface="Times New Roman" charset="0"/>
                <a:cs typeface="Times New Roman" charset="0"/>
              </a:rPr>
              <a:t>Con riferimento a questo </a:t>
            </a:r>
            <a:r>
              <a:rPr lang="it-IT" sz="1999" b="1" i="1" dirty="0">
                <a:solidFill>
                  <a:srgbClr val="FF0000"/>
                </a:solidFill>
                <a:latin typeface="Times New Roman" charset="0"/>
                <a:ea typeface="Times New Roman" charset="0"/>
                <a:cs typeface="Times New Roman" charset="0"/>
              </a:rPr>
              <a:t>quadro generale </a:t>
            </a:r>
          </a:p>
          <a:p>
            <a:endParaRPr lang="it-IT" sz="1999" dirty="0">
              <a:latin typeface="Times New Roman" charset="0"/>
              <a:ea typeface="Times New Roman" charset="0"/>
              <a:cs typeface="Times New Roman" charset="0"/>
            </a:endParaRPr>
          </a:p>
          <a:p>
            <a:pPr algn="ctr"/>
            <a:r>
              <a:rPr lang="it-IT" sz="1999" dirty="0">
                <a:latin typeface="Times New Roman" charset="0"/>
                <a:ea typeface="Times New Roman" charset="0"/>
                <a:cs typeface="Times New Roman" charset="0"/>
              </a:rPr>
              <a:t>predisporre le </a:t>
            </a:r>
            <a:r>
              <a:rPr lang="it-IT" sz="1999" b="1" i="1" dirty="0">
                <a:solidFill>
                  <a:srgbClr val="FF0000"/>
                </a:solidFill>
                <a:latin typeface="Times New Roman" charset="0"/>
                <a:ea typeface="Times New Roman" charset="0"/>
                <a:cs typeface="Times New Roman" charset="0"/>
              </a:rPr>
              <a:t>LINEE DI UN PROGETTO DIDATTICO INCLUSIVO</a:t>
            </a:r>
            <a:r>
              <a:rPr lang="it-IT" sz="1999" dirty="0">
                <a:latin typeface="Times New Roman" charset="0"/>
                <a:ea typeface="Times New Roman" charset="0"/>
                <a:cs typeface="Times New Roman" charset="0"/>
              </a:rPr>
              <a:t>, </a:t>
            </a:r>
          </a:p>
          <a:p>
            <a:pPr algn="ctr"/>
            <a:r>
              <a:rPr lang="it-IT" sz="1999" dirty="0">
                <a:solidFill>
                  <a:srgbClr val="FF0000"/>
                </a:solidFill>
                <a:latin typeface="Times New Roman" charset="0"/>
                <a:ea typeface="Times New Roman" charset="0"/>
                <a:cs typeface="Times New Roman" charset="0"/>
              </a:rPr>
              <a:t>non rivolto specificamente all’allievo </a:t>
            </a:r>
            <a:r>
              <a:rPr lang="it-IT" sz="1999" dirty="0">
                <a:latin typeface="Times New Roman" charset="0"/>
                <a:ea typeface="Times New Roman" charset="0"/>
                <a:cs typeface="Times New Roman" charset="0"/>
              </a:rPr>
              <a:t>certificato L.104/92 </a:t>
            </a:r>
            <a:r>
              <a:rPr lang="it-IT" sz="1999" b="1" i="1" dirty="0">
                <a:solidFill>
                  <a:srgbClr val="FF0000"/>
                </a:solidFill>
                <a:latin typeface="Times New Roman" charset="0"/>
                <a:ea typeface="Times New Roman" charset="0"/>
                <a:cs typeface="Times New Roman" charset="0"/>
              </a:rPr>
              <a:t>ma all’intero gruppo-classe</a:t>
            </a:r>
            <a:r>
              <a:rPr lang="it-IT" sz="1999" dirty="0">
                <a:latin typeface="Times New Roman" charset="0"/>
                <a:ea typeface="Times New Roman" charset="0"/>
                <a:cs typeface="Times New Roman" charset="0"/>
              </a:rPr>
              <a:t>, </a:t>
            </a:r>
          </a:p>
          <a:p>
            <a:pPr algn="ctr"/>
            <a:endParaRPr lang="it-IT" sz="1999" dirty="0">
              <a:latin typeface="Times New Roman" charset="0"/>
              <a:ea typeface="Times New Roman" charset="0"/>
              <a:cs typeface="Times New Roman" charset="0"/>
            </a:endParaRPr>
          </a:p>
          <a:p>
            <a:pPr algn="ctr"/>
            <a:r>
              <a:rPr lang="it-IT" sz="1999" dirty="0">
                <a:latin typeface="Times New Roman" charset="0"/>
                <a:ea typeface="Times New Roman" charset="0"/>
                <a:cs typeface="Times New Roman" charset="0"/>
              </a:rPr>
              <a:t>ponendosi nella </a:t>
            </a:r>
            <a:r>
              <a:rPr lang="it-IT" sz="1999" b="1" i="1" dirty="0">
                <a:solidFill>
                  <a:srgbClr val="00B050"/>
                </a:solidFill>
                <a:latin typeface="Times New Roman" charset="0"/>
                <a:ea typeface="Times New Roman" charset="0"/>
                <a:cs typeface="Times New Roman" charset="0"/>
              </a:rPr>
              <a:t>prospettiva dell’insegnante curricolare</a:t>
            </a:r>
            <a:r>
              <a:rPr lang="it-IT" sz="1999" dirty="0">
                <a:latin typeface="Times New Roman" charset="0"/>
                <a:ea typeface="Times New Roman" charset="0"/>
                <a:cs typeface="Times New Roman" charset="0"/>
              </a:rPr>
              <a:t> </a:t>
            </a:r>
          </a:p>
          <a:p>
            <a:pPr algn="ctr"/>
            <a:r>
              <a:rPr lang="it-IT" sz="1999" dirty="0">
                <a:latin typeface="Times New Roman" charset="0"/>
                <a:ea typeface="Times New Roman" charset="0"/>
                <a:cs typeface="Times New Roman" charset="0"/>
              </a:rPr>
              <a:t>e, volendo, dell’</a:t>
            </a:r>
            <a:r>
              <a:rPr lang="it-IT" sz="1999" dirty="0">
                <a:solidFill>
                  <a:srgbClr val="00B050"/>
                </a:solidFill>
                <a:latin typeface="Times New Roman" charset="0"/>
                <a:ea typeface="Times New Roman" charset="0"/>
                <a:cs typeface="Times New Roman" charset="0"/>
              </a:rPr>
              <a:t>ottica della disciplina </a:t>
            </a:r>
            <a:r>
              <a:rPr lang="it-IT" sz="1999" dirty="0">
                <a:latin typeface="Times New Roman" charset="0"/>
                <a:ea typeface="Times New Roman" charset="0"/>
                <a:cs typeface="Times New Roman" charset="0"/>
              </a:rPr>
              <a:t>per la quale si è abilitati. </a:t>
            </a:r>
          </a:p>
          <a:p>
            <a:endParaRPr lang="it-IT" sz="1999" dirty="0">
              <a:latin typeface="Times New Roman" charset="0"/>
              <a:ea typeface="Times New Roman" charset="0"/>
              <a:cs typeface="Times New Roman" charset="0"/>
            </a:endParaRPr>
          </a:p>
          <a:p>
            <a:pPr algn="ctr"/>
            <a:r>
              <a:rPr lang="it-IT" sz="1999" dirty="0">
                <a:latin typeface="Times New Roman" charset="0"/>
                <a:ea typeface="Times New Roman" charset="0"/>
                <a:cs typeface="Times New Roman" charset="0"/>
              </a:rPr>
              <a:t>Vanno messe in evidenza: </a:t>
            </a:r>
          </a:p>
          <a:p>
            <a:r>
              <a:rPr lang="it-IT" sz="1999" dirty="0">
                <a:latin typeface="Times New Roman" charset="0"/>
                <a:ea typeface="Times New Roman" charset="0"/>
                <a:cs typeface="Times New Roman" charset="0"/>
              </a:rPr>
              <a:t>a) le modalità e le procedure di </a:t>
            </a:r>
            <a:r>
              <a:rPr lang="it-IT" sz="1999" b="1" dirty="0">
                <a:solidFill>
                  <a:srgbClr val="FF0000"/>
                </a:solidFill>
                <a:latin typeface="Times New Roman" charset="0"/>
                <a:ea typeface="Times New Roman" charset="0"/>
                <a:cs typeface="Times New Roman" charset="0"/>
              </a:rPr>
              <a:t>interazione tra i docenti </a:t>
            </a:r>
            <a:r>
              <a:rPr lang="it-IT" sz="1999" dirty="0">
                <a:latin typeface="Times New Roman" charset="0"/>
                <a:ea typeface="Times New Roman" charset="0"/>
                <a:cs typeface="Times New Roman" charset="0"/>
              </a:rPr>
              <a:t>e con </a:t>
            </a:r>
            <a:r>
              <a:rPr lang="it-IT" sz="1999" b="1" i="1" dirty="0">
                <a:solidFill>
                  <a:srgbClr val="FF0000"/>
                </a:solidFill>
                <a:latin typeface="Times New Roman" charset="0"/>
                <a:ea typeface="Times New Roman" charset="0"/>
                <a:cs typeface="Times New Roman" charset="0"/>
              </a:rPr>
              <a:t>altre figure </a:t>
            </a:r>
            <a:r>
              <a:rPr lang="it-IT" sz="1999" dirty="0">
                <a:latin typeface="Times New Roman" charset="0"/>
                <a:ea typeface="Times New Roman" charset="0"/>
                <a:cs typeface="Times New Roman" charset="0"/>
              </a:rPr>
              <a:t>(</a:t>
            </a:r>
            <a:r>
              <a:rPr lang="it-IT" sz="1999" dirty="0">
                <a:solidFill>
                  <a:srgbClr val="FF0000"/>
                </a:solidFill>
                <a:latin typeface="Times New Roman" charset="0"/>
                <a:ea typeface="Times New Roman" charset="0"/>
                <a:cs typeface="Times New Roman" charset="0"/>
              </a:rPr>
              <a:t>specialisti</a:t>
            </a:r>
            <a:r>
              <a:rPr lang="it-IT" sz="1999" dirty="0">
                <a:latin typeface="Times New Roman" charset="0"/>
                <a:ea typeface="Times New Roman" charset="0"/>
                <a:cs typeface="Times New Roman" charset="0"/>
              </a:rPr>
              <a:t>, </a:t>
            </a:r>
            <a:r>
              <a:rPr lang="it-IT" sz="1999" dirty="0">
                <a:solidFill>
                  <a:srgbClr val="FF0000"/>
                </a:solidFill>
                <a:latin typeface="Times New Roman" charset="0"/>
                <a:ea typeface="Times New Roman" charset="0"/>
                <a:cs typeface="Times New Roman" charset="0"/>
              </a:rPr>
              <a:t>genitori</a:t>
            </a:r>
            <a:r>
              <a:rPr lang="it-IT" sz="1999" dirty="0">
                <a:latin typeface="Times New Roman" charset="0"/>
                <a:ea typeface="Times New Roman" charset="0"/>
                <a:cs typeface="Times New Roman" charset="0"/>
              </a:rPr>
              <a:t>, ecc.); </a:t>
            </a:r>
          </a:p>
          <a:p>
            <a:endParaRPr lang="it-IT" sz="1999" dirty="0">
              <a:latin typeface="Times New Roman" charset="0"/>
              <a:ea typeface="Times New Roman" charset="0"/>
              <a:cs typeface="Times New Roman" charset="0"/>
            </a:endParaRPr>
          </a:p>
          <a:p>
            <a:r>
              <a:rPr lang="it-IT" sz="1999" dirty="0">
                <a:latin typeface="Times New Roman" charset="0"/>
                <a:ea typeface="Times New Roman" charset="0"/>
                <a:cs typeface="Times New Roman" charset="0"/>
              </a:rPr>
              <a:t>b) le </a:t>
            </a:r>
            <a:r>
              <a:rPr lang="it-IT" sz="1999" b="1" i="1" dirty="0">
                <a:solidFill>
                  <a:srgbClr val="FF0000"/>
                </a:solidFill>
                <a:latin typeface="Times New Roman" charset="0"/>
                <a:ea typeface="Times New Roman" charset="0"/>
                <a:cs typeface="Times New Roman" charset="0"/>
              </a:rPr>
              <a:t>scelte programmatiche </a:t>
            </a:r>
            <a:r>
              <a:rPr lang="it-IT" sz="1999" dirty="0">
                <a:latin typeface="Times New Roman" charset="0"/>
                <a:ea typeface="Times New Roman" charset="0"/>
                <a:cs typeface="Times New Roman" charset="0"/>
              </a:rPr>
              <a:t>e le </a:t>
            </a:r>
            <a:r>
              <a:rPr lang="it-IT" sz="1999" b="1" i="1" dirty="0">
                <a:solidFill>
                  <a:srgbClr val="FF0000"/>
                </a:solidFill>
                <a:latin typeface="Times New Roman" charset="0"/>
                <a:ea typeface="Times New Roman" charset="0"/>
                <a:cs typeface="Times New Roman" charset="0"/>
              </a:rPr>
              <a:t>azioni didattiche </a:t>
            </a:r>
            <a:r>
              <a:rPr lang="it-IT" sz="1999" dirty="0">
                <a:latin typeface="Times New Roman" charset="0"/>
                <a:ea typeface="Times New Roman" charset="0"/>
                <a:cs typeface="Times New Roman" charset="0"/>
              </a:rPr>
              <a:t>per creare un buon </a:t>
            </a:r>
            <a:r>
              <a:rPr lang="it-IT" sz="1999" b="1" i="1" dirty="0">
                <a:solidFill>
                  <a:srgbClr val="FF0000"/>
                </a:solidFill>
                <a:latin typeface="Times New Roman" charset="0"/>
                <a:ea typeface="Times New Roman" charset="0"/>
                <a:cs typeface="Times New Roman" charset="0"/>
              </a:rPr>
              <a:t>clima di classe </a:t>
            </a:r>
            <a:r>
              <a:rPr lang="it-IT" sz="1999" dirty="0">
                <a:latin typeface="Times New Roman" charset="0"/>
                <a:ea typeface="Times New Roman" charset="0"/>
                <a:cs typeface="Times New Roman" charset="0"/>
              </a:rPr>
              <a:t>e per </a:t>
            </a:r>
            <a:r>
              <a:rPr lang="it-IT" sz="1999" b="1" i="1" dirty="0">
                <a:solidFill>
                  <a:srgbClr val="FF0000"/>
                </a:solidFill>
                <a:latin typeface="Times New Roman" charset="0"/>
                <a:ea typeface="Times New Roman" charset="0"/>
                <a:cs typeface="Times New Roman" charset="0"/>
              </a:rPr>
              <a:t>favorire</a:t>
            </a:r>
          </a:p>
          <a:p>
            <a:r>
              <a:rPr lang="it-IT" sz="1999" b="1" i="1" dirty="0">
                <a:solidFill>
                  <a:srgbClr val="FF0000"/>
                </a:solidFill>
                <a:latin typeface="Times New Roman" charset="0"/>
                <a:ea typeface="Times New Roman" charset="0"/>
                <a:cs typeface="Times New Roman" charset="0"/>
              </a:rPr>
              <a:t>    l’apprendimento </a:t>
            </a:r>
            <a:r>
              <a:rPr lang="it-IT" sz="1999" dirty="0">
                <a:latin typeface="Times New Roman" charset="0"/>
                <a:ea typeface="Times New Roman" charset="0"/>
                <a:cs typeface="Times New Roman" charset="0"/>
              </a:rPr>
              <a:t>di</a:t>
            </a:r>
            <a:r>
              <a:rPr lang="it-IT" sz="1999" b="1" i="1" dirty="0">
                <a:solidFill>
                  <a:srgbClr val="FF0000"/>
                </a:solidFill>
                <a:latin typeface="Times New Roman" charset="0"/>
                <a:ea typeface="Times New Roman" charset="0"/>
                <a:cs typeface="Times New Roman" charset="0"/>
              </a:rPr>
              <a:t> TUTTI</a:t>
            </a:r>
            <a:r>
              <a:rPr lang="it-IT" sz="1999" dirty="0">
                <a:latin typeface="Times New Roman" charset="0"/>
                <a:ea typeface="Times New Roman" charset="0"/>
                <a:cs typeface="Times New Roman" charset="0"/>
              </a:rPr>
              <a:t> gli allievi -  (</a:t>
            </a:r>
            <a:r>
              <a:rPr lang="it-IT" sz="1999" dirty="0">
                <a:solidFill>
                  <a:srgbClr val="00B0F0"/>
                </a:solidFill>
                <a:latin typeface="Times New Roman" charset="0"/>
                <a:ea typeface="Times New Roman" charset="0"/>
                <a:cs typeface="Times New Roman" charset="0"/>
              </a:rPr>
              <a:t>Facilitatori dell’apprendimento)</a:t>
            </a:r>
            <a:r>
              <a:rPr lang="it-IT" sz="1999" dirty="0">
                <a:latin typeface="Times New Roman" charset="0"/>
                <a:ea typeface="Times New Roman" charset="0"/>
                <a:cs typeface="Times New Roman" charset="0"/>
              </a:rPr>
              <a:t> </a:t>
            </a:r>
          </a:p>
          <a:p>
            <a:endParaRPr lang="it-IT" sz="1999" dirty="0">
              <a:latin typeface="Times New Roman" charset="0"/>
              <a:ea typeface="Times New Roman" charset="0"/>
              <a:cs typeface="Times New Roman" charset="0"/>
            </a:endParaRPr>
          </a:p>
          <a:p>
            <a:r>
              <a:rPr lang="it-IT" sz="1999" dirty="0">
                <a:latin typeface="Times New Roman" charset="0"/>
                <a:ea typeface="Times New Roman" charset="0"/>
                <a:cs typeface="Times New Roman" charset="0"/>
              </a:rPr>
              <a:t>c) le modalità per </a:t>
            </a:r>
            <a:r>
              <a:rPr lang="it-IT" sz="1999" b="1" i="1" dirty="0">
                <a:solidFill>
                  <a:srgbClr val="FF0000"/>
                </a:solidFill>
                <a:latin typeface="Times New Roman" charset="0"/>
                <a:ea typeface="Times New Roman" charset="0"/>
                <a:cs typeface="Times New Roman" charset="0"/>
              </a:rPr>
              <a:t>riconoscere e comprendere le emozioni e i sentimenti </a:t>
            </a:r>
            <a:r>
              <a:rPr lang="it-IT" sz="1999" dirty="0">
                <a:latin typeface="Times New Roman" charset="0"/>
                <a:ea typeface="Times New Roman" charset="0"/>
                <a:cs typeface="Times New Roman" charset="0"/>
              </a:rPr>
              <a:t>degli allievi e per favorire una</a:t>
            </a:r>
          </a:p>
          <a:p>
            <a:r>
              <a:rPr lang="it-IT" sz="1999" dirty="0">
                <a:latin typeface="Times New Roman" charset="0"/>
                <a:ea typeface="Times New Roman" charset="0"/>
                <a:cs typeface="Times New Roman" charset="0"/>
              </a:rPr>
              <a:t>    adeguata espressione e regolazione dei loro stati affettivi  -  (</a:t>
            </a:r>
            <a:r>
              <a:rPr lang="it-IT" sz="1999" dirty="0">
                <a:solidFill>
                  <a:srgbClr val="00B0F0"/>
                </a:solidFill>
                <a:latin typeface="Times New Roman" charset="0"/>
                <a:ea typeface="Times New Roman" charset="0"/>
                <a:cs typeface="Times New Roman" charset="0"/>
              </a:rPr>
              <a:t>Psicologia Generale </a:t>
            </a:r>
            <a:r>
              <a:rPr lang="it-IT" sz="1999" dirty="0">
                <a:latin typeface="Times New Roman" charset="0"/>
                <a:ea typeface="Times New Roman" charset="0"/>
                <a:cs typeface="Times New Roman" charset="0"/>
              </a:rPr>
              <a:t>e </a:t>
            </a:r>
            <a:r>
              <a:rPr lang="it-IT" sz="1999" dirty="0">
                <a:solidFill>
                  <a:srgbClr val="00B0F0"/>
                </a:solidFill>
                <a:latin typeface="Times New Roman" charset="0"/>
                <a:ea typeface="Times New Roman" charset="0"/>
                <a:cs typeface="Times New Roman" charset="0"/>
              </a:rPr>
              <a:t>Psicologia</a:t>
            </a:r>
          </a:p>
          <a:p>
            <a:r>
              <a:rPr lang="it-IT" sz="1999" dirty="0">
                <a:solidFill>
                  <a:srgbClr val="00B0F0"/>
                </a:solidFill>
                <a:latin typeface="Times New Roman" charset="0"/>
                <a:ea typeface="Times New Roman" charset="0"/>
                <a:cs typeface="Times New Roman" charset="0"/>
              </a:rPr>
              <a:t>    dell’Apprendimento</a:t>
            </a:r>
            <a:r>
              <a:rPr lang="it-IT" sz="1999" dirty="0">
                <a:latin typeface="Times New Roman" charset="0"/>
                <a:ea typeface="Times New Roman" charset="0"/>
                <a:cs typeface="Times New Roman" charset="0"/>
              </a:rPr>
              <a:t>)</a:t>
            </a:r>
          </a:p>
        </p:txBody>
      </p:sp>
      <p:sp>
        <p:nvSpPr>
          <p:cNvPr id="4" name="Rettangolo 3"/>
          <p:cNvSpPr/>
          <p:nvPr/>
        </p:nvSpPr>
        <p:spPr>
          <a:xfrm>
            <a:off x="4734186" y="413461"/>
            <a:ext cx="2737564" cy="646163"/>
          </a:xfrm>
          <a:prstGeom prst="rect">
            <a:avLst/>
          </a:prstGeom>
          <a:solidFill>
            <a:schemeClr val="bg1"/>
          </a:solidFill>
          <a:ln w="19050">
            <a:solidFill>
              <a:srgbClr val="00B050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lIns="91416" tIns="45708" rIns="91416" bIns="45708">
            <a:spAutoFit/>
          </a:bodyPr>
          <a:lstStyle/>
          <a:p>
            <a:pPr algn="ctr"/>
            <a:r>
              <a:rPr lang="it-IT" sz="3599" b="1" spc="50" dirty="0">
                <a:ln w="9525" cmpd="sng">
                  <a:solidFill>
                    <a:srgbClr val="00B050"/>
                  </a:solidFill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La Traccia</a:t>
            </a:r>
          </a:p>
        </p:txBody>
      </p:sp>
      <p:sp>
        <p:nvSpPr>
          <p:cNvPr id="5" name="CasellaDiTesto 4"/>
          <p:cNvSpPr txBox="1"/>
          <p:nvPr/>
        </p:nvSpPr>
        <p:spPr>
          <a:xfrm>
            <a:off x="1121497" y="208230"/>
            <a:ext cx="2940397" cy="3692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799" b="1">
                <a:solidFill>
                  <a:srgbClr val="00B050"/>
                </a:solidFill>
                <a:latin typeface="Bookman Old Style" charset="0"/>
                <a:ea typeface="Bookman Old Style" charset="0"/>
                <a:cs typeface="Bookman Old Style" charset="0"/>
              </a:rPr>
              <a:t>Secondaria di 2° Grado</a:t>
            </a:r>
          </a:p>
        </p:txBody>
      </p:sp>
      <p:sp>
        <p:nvSpPr>
          <p:cNvPr id="7" name="Rettangolo arrotondato 6"/>
          <p:cNvSpPr/>
          <p:nvPr/>
        </p:nvSpPr>
        <p:spPr>
          <a:xfrm>
            <a:off x="3818630" y="1689225"/>
            <a:ext cx="6063940" cy="317551"/>
          </a:xfrm>
          <a:prstGeom prst="roundRect">
            <a:avLst/>
          </a:prstGeom>
          <a:noFill/>
          <a:ln w="285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799"/>
          </a:p>
        </p:txBody>
      </p:sp>
      <p:sp>
        <p:nvSpPr>
          <p:cNvPr id="8" name="Rettangolo arrotondato 7"/>
          <p:cNvSpPr/>
          <p:nvPr/>
        </p:nvSpPr>
        <p:spPr>
          <a:xfrm>
            <a:off x="1614809" y="2026022"/>
            <a:ext cx="4957534" cy="317551"/>
          </a:xfrm>
          <a:prstGeom prst="roundRect">
            <a:avLst/>
          </a:prstGeom>
          <a:noFill/>
          <a:ln w="285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799"/>
          </a:p>
        </p:txBody>
      </p:sp>
      <p:sp>
        <p:nvSpPr>
          <p:cNvPr id="9" name="Rettangolo arrotondato 8"/>
          <p:cNvSpPr/>
          <p:nvPr/>
        </p:nvSpPr>
        <p:spPr>
          <a:xfrm>
            <a:off x="1051251" y="3875806"/>
            <a:ext cx="2470677" cy="317551"/>
          </a:xfrm>
          <a:prstGeom prst="roundRect">
            <a:avLst/>
          </a:prstGeom>
          <a:noFill/>
          <a:ln w="285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799"/>
          </a:p>
        </p:txBody>
      </p:sp>
      <p:sp>
        <p:nvSpPr>
          <p:cNvPr id="10" name="Rettangolo arrotondato 9"/>
          <p:cNvSpPr/>
          <p:nvPr/>
        </p:nvSpPr>
        <p:spPr>
          <a:xfrm>
            <a:off x="1073385" y="4480045"/>
            <a:ext cx="2470677" cy="317551"/>
          </a:xfrm>
          <a:prstGeom prst="roundRect">
            <a:avLst/>
          </a:prstGeom>
          <a:noFill/>
          <a:ln w="285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799"/>
          </a:p>
        </p:txBody>
      </p:sp>
      <p:sp>
        <p:nvSpPr>
          <p:cNvPr id="11" name="Rettangolo arrotondato 10"/>
          <p:cNvSpPr/>
          <p:nvPr/>
        </p:nvSpPr>
        <p:spPr>
          <a:xfrm>
            <a:off x="2877204" y="4757498"/>
            <a:ext cx="819218" cy="317551"/>
          </a:xfrm>
          <a:prstGeom prst="roundRect">
            <a:avLst/>
          </a:prstGeom>
          <a:noFill/>
          <a:ln w="285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799"/>
          </a:p>
        </p:txBody>
      </p:sp>
      <p:sp>
        <p:nvSpPr>
          <p:cNvPr id="12" name="Rettangolo arrotondato 11"/>
          <p:cNvSpPr/>
          <p:nvPr/>
        </p:nvSpPr>
        <p:spPr>
          <a:xfrm>
            <a:off x="2392437" y="5379180"/>
            <a:ext cx="5632942" cy="317551"/>
          </a:xfrm>
          <a:prstGeom prst="roundRect">
            <a:avLst/>
          </a:prstGeom>
          <a:noFill/>
          <a:ln w="285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799"/>
          </a:p>
        </p:txBody>
      </p:sp>
    </p:spTree>
    <p:extLst>
      <p:ext uri="{BB962C8B-B14F-4D97-AF65-F5344CB8AC3E}">
        <p14:creationId xmlns:p14="http://schemas.microsoft.com/office/powerpoint/2010/main" val="5299626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5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8" dur="25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" presetID="1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5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2" dur="25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25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6" dur="25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50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20" dur="250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250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24" dur="250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250"/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28" dur="250"/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250"/>
                                        <p:tgtEl>
                                          <p:spTgt spid="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32" dur="250"/>
                                        <p:tgtEl>
                                          <p:spTgt spid="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-1" y="893"/>
            <a:ext cx="12188825" cy="6856214"/>
          </a:xfrm>
          <a:prstGeom prst="rect">
            <a:avLst/>
          </a:prstGeom>
          <a:noFill/>
          <a:ln w="38100">
            <a:solidFill>
              <a:srgbClr val="00B050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799"/>
          </a:p>
        </p:txBody>
      </p:sp>
      <p:sp>
        <p:nvSpPr>
          <p:cNvPr id="3" name="CasellaDiTesto 2"/>
          <p:cNvSpPr txBox="1"/>
          <p:nvPr/>
        </p:nvSpPr>
        <p:spPr>
          <a:xfrm>
            <a:off x="503637" y="789271"/>
            <a:ext cx="11201530" cy="5630844"/>
          </a:xfrm>
          <a:prstGeom prst="rect">
            <a:avLst/>
          </a:prstGeom>
          <a:solidFill>
            <a:schemeClr val="bg1"/>
          </a:solidFill>
          <a:ln w="28575">
            <a:solidFill>
              <a:srgbClr val="00B050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endParaRPr lang="it-IT" sz="2399" dirty="0">
              <a:latin typeface="Times New Roman" charset="0"/>
              <a:ea typeface="Times New Roman" charset="0"/>
              <a:cs typeface="Times New Roman" charset="0"/>
            </a:endParaRPr>
          </a:p>
          <a:p>
            <a:r>
              <a:rPr lang="it-IT" sz="2399" dirty="0">
                <a:latin typeface="Times New Roman" charset="0"/>
                <a:ea typeface="Times New Roman" charset="0"/>
                <a:cs typeface="Times New Roman" charset="0"/>
              </a:rPr>
              <a:t>La </a:t>
            </a:r>
            <a:r>
              <a:rPr lang="it-IT" sz="2399" dirty="0">
                <a:solidFill>
                  <a:srgbClr val="FF0000"/>
                </a:solidFill>
                <a:latin typeface="Times New Roman" charset="0"/>
                <a:ea typeface="Times New Roman" charset="0"/>
                <a:cs typeface="Times New Roman" charset="0"/>
              </a:rPr>
              <a:t>scuola inclusiva </a:t>
            </a:r>
            <a:r>
              <a:rPr lang="it-IT" sz="2399" dirty="0">
                <a:latin typeface="Times New Roman" charset="0"/>
                <a:ea typeface="Times New Roman" charset="0"/>
                <a:cs typeface="Times New Roman" charset="0"/>
              </a:rPr>
              <a:t>si caratterizza per la sua </a:t>
            </a:r>
            <a:r>
              <a:rPr lang="it-IT" sz="2399" dirty="0">
                <a:solidFill>
                  <a:srgbClr val="FF0000"/>
                </a:solidFill>
                <a:latin typeface="Times New Roman" charset="0"/>
                <a:ea typeface="Times New Roman" charset="0"/>
                <a:cs typeface="Times New Roman" charset="0"/>
              </a:rPr>
              <a:t>capacità organizzativa</a:t>
            </a:r>
            <a:r>
              <a:rPr lang="it-IT" sz="2399" dirty="0">
                <a:latin typeface="Times New Roman" charset="0"/>
                <a:ea typeface="Times New Roman" charset="0"/>
                <a:cs typeface="Times New Roman" charset="0"/>
              </a:rPr>
              <a:t>, finalizzata a </a:t>
            </a:r>
            <a:r>
              <a:rPr lang="it-IT" sz="2399" dirty="0">
                <a:solidFill>
                  <a:srgbClr val="FF0000"/>
                </a:solidFill>
                <a:latin typeface="Times New Roman" charset="0"/>
                <a:ea typeface="Times New Roman" charset="0"/>
                <a:cs typeface="Times New Roman" charset="0"/>
              </a:rPr>
              <a:t>creare le migliori condizioni</a:t>
            </a:r>
            <a:r>
              <a:rPr lang="it-IT" sz="2399" dirty="0">
                <a:latin typeface="Times New Roman" charset="0"/>
                <a:ea typeface="Times New Roman" charset="0"/>
                <a:cs typeface="Times New Roman" charset="0"/>
              </a:rPr>
              <a:t> perché </a:t>
            </a:r>
            <a:r>
              <a:rPr lang="it-IT" sz="2399" dirty="0">
                <a:solidFill>
                  <a:srgbClr val="FF0000"/>
                </a:solidFill>
                <a:latin typeface="Times New Roman" charset="0"/>
                <a:ea typeface="Times New Roman" charset="0"/>
                <a:cs typeface="Times New Roman" charset="0"/>
              </a:rPr>
              <a:t>ognuno</a:t>
            </a:r>
            <a:r>
              <a:rPr lang="it-IT" sz="2399" dirty="0">
                <a:latin typeface="Times New Roman" charset="0"/>
                <a:ea typeface="Times New Roman" charset="0"/>
                <a:cs typeface="Times New Roman" charset="0"/>
              </a:rPr>
              <a:t> degli studenti, </a:t>
            </a:r>
            <a:r>
              <a:rPr lang="it-IT" sz="2399" dirty="0">
                <a:solidFill>
                  <a:srgbClr val="00B050"/>
                </a:solidFill>
                <a:latin typeface="Times New Roman" charset="0"/>
                <a:ea typeface="Times New Roman" charset="0"/>
                <a:cs typeface="Times New Roman" charset="0"/>
              </a:rPr>
              <a:t>indipendentemente dalle problematicità che possano connotalo</a:t>
            </a:r>
            <a:r>
              <a:rPr lang="it-IT" sz="2399" dirty="0">
                <a:latin typeface="Times New Roman" charset="0"/>
                <a:ea typeface="Times New Roman" charset="0"/>
                <a:cs typeface="Times New Roman" charset="0"/>
              </a:rPr>
              <a:t>, trovi il </a:t>
            </a:r>
            <a:r>
              <a:rPr lang="it-IT" sz="2399" dirty="0">
                <a:solidFill>
                  <a:srgbClr val="00B0F0"/>
                </a:solidFill>
                <a:latin typeface="Times New Roman" charset="0"/>
                <a:ea typeface="Times New Roman" charset="0"/>
                <a:cs typeface="Times New Roman" charset="0"/>
              </a:rPr>
              <a:t>contesto più adatto allo </a:t>
            </a:r>
            <a:r>
              <a:rPr lang="it-IT" sz="2399" dirty="0">
                <a:solidFill>
                  <a:srgbClr val="FF0000"/>
                </a:solidFill>
                <a:latin typeface="Times New Roman" charset="0"/>
                <a:ea typeface="Times New Roman" charset="0"/>
                <a:cs typeface="Times New Roman" charset="0"/>
              </a:rPr>
              <a:t>sviluppo</a:t>
            </a:r>
            <a:r>
              <a:rPr lang="it-IT" sz="2399" dirty="0">
                <a:solidFill>
                  <a:srgbClr val="00B0F0"/>
                </a:solidFill>
                <a:latin typeface="Times New Roman" charset="0"/>
                <a:ea typeface="Times New Roman" charset="0"/>
                <a:cs typeface="Times New Roman" charset="0"/>
              </a:rPr>
              <a:t> delle proprie abilità e all’</a:t>
            </a:r>
            <a:r>
              <a:rPr lang="it-IT" sz="2399" dirty="0">
                <a:solidFill>
                  <a:srgbClr val="FF0000"/>
                </a:solidFill>
                <a:latin typeface="Times New Roman" charset="0"/>
                <a:ea typeface="Times New Roman" charset="0"/>
                <a:cs typeface="Times New Roman" charset="0"/>
              </a:rPr>
              <a:t>acquisizione</a:t>
            </a:r>
            <a:r>
              <a:rPr lang="it-IT" sz="2399" dirty="0">
                <a:solidFill>
                  <a:srgbClr val="00B0F0"/>
                </a:solidFill>
                <a:latin typeface="Times New Roman" charset="0"/>
                <a:ea typeface="Times New Roman" charset="0"/>
                <a:cs typeface="Times New Roman" charset="0"/>
              </a:rPr>
              <a:t> delle necessarie conoscenze per la </a:t>
            </a:r>
            <a:r>
              <a:rPr lang="it-IT" sz="2399" dirty="0">
                <a:solidFill>
                  <a:srgbClr val="FF0000"/>
                </a:solidFill>
                <a:latin typeface="Times New Roman" charset="0"/>
                <a:ea typeface="Times New Roman" charset="0"/>
                <a:cs typeface="Times New Roman" charset="0"/>
              </a:rPr>
              <a:t>maturazione</a:t>
            </a:r>
            <a:r>
              <a:rPr lang="it-IT" sz="2399" dirty="0">
                <a:solidFill>
                  <a:srgbClr val="00B0F0"/>
                </a:solidFill>
                <a:latin typeface="Times New Roman" charset="0"/>
                <a:ea typeface="Times New Roman" charset="0"/>
                <a:cs typeface="Times New Roman" charset="0"/>
              </a:rPr>
              <a:t> delle competenze</a:t>
            </a:r>
            <a:r>
              <a:rPr lang="it-IT" sz="2399" dirty="0">
                <a:latin typeface="Times New Roman" charset="0"/>
                <a:ea typeface="Times New Roman" charset="0"/>
                <a:cs typeface="Times New Roman" charset="0"/>
              </a:rPr>
              <a:t> previste dal </a:t>
            </a:r>
            <a:r>
              <a:rPr lang="it-IT" sz="2399" dirty="0">
                <a:solidFill>
                  <a:srgbClr val="FF0000"/>
                </a:solidFill>
                <a:latin typeface="Times New Roman" charset="0"/>
                <a:ea typeface="Times New Roman" charset="0"/>
                <a:cs typeface="Times New Roman" charset="0"/>
              </a:rPr>
              <a:t>profilo d’uscita </a:t>
            </a:r>
            <a:r>
              <a:rPr lang="it-IT" sz="2399" dirty="0">
                <a:latin typeface="Times New Roman" charset="0"/>
                <a:ea typeface="Times New Roman" charset="0"/>
                <a:cs typeface="Times New Roman" charset="0"/>
              </a:rPr>
              <a:t>dall’istituzione scolastica che frequenta e </a:t>
            </a:r>
            <a:r>
              <a:rPr lang="it-IT" sz="2399" dirty="0">
                <a:solidFill>
                  <a:srgbClr val="00B0F0"/>
                </a:solidFill>
                <a:latin typeface="Times New Roman" charset="0"/>
                <a:ea typeface="Times New Roman" charset="0"/>
                <a:cs typeface="Times New Roman" charset="0"/>
              </a:rPr>
              <a:t>guardi, in prospettiva, al proprio </a:t>
            </a:r>
            <a:r>
              <a:rPr lang="it-IT" sz="2399" dirty="0">
                <a:solidFill>
                  <a:srgbClr val="FF0000"/>
                </a:solidFill>
                <a:latin typeface="Times New Roman" charset="0"/>
                <a:ea typeface="Times New Roman" charset="0"/>
                <a:cs typeface="Times New Roman" charset="0"/>
              </a:rPr>
              <a:t>progetto di vita</a:t>
            </a:r>
            <a:r>
              <a:rPr lang="it-IT" sz="2399" dirty="0">
                <a:latin typeface="Times New Roman" charset="0"/>
                <a:ea typeface="Times New Roman" charset="0"/>
                <a:cs typeface="Times New Roman" charset="0"/>
              </a:rPr>
              <a:t>.</a:t>
            </a:r>
          </a:p>
          <a:p>
            <a:endParaRPr lang="it-IT" sz="2399" dirty="0">
              <a:latin typeface="Times New Roman" charset="0"/>
              <a:ea typeface="Times New Roman" charset="0"/>
              <a:cs typeface="Times New Roman" charset="0"/>
            </a:endParaRPr>
          </a:p>
          <a:p>
            <a:r>
              <a:rPr lang="it-IT" sz="2399" dirty="0">
                <a:latin typeface="Times New Roman" charset="0"/>
                <a:ea typeface="Times New Roman" charset="0"/>
                <a:cs typeface="Times New Roman" charset="0"/>
              </a:rPr>
              <a:t>L’istituzione scolastica, pertanto, </a:t>
            </a:r>
            <a:r>
              <a:rPr lang="it-IT" sz="2399" dirty="0">
                <a:solidFill>
                  <a:srgbClr val="00B050"/>
                </a:solidFill>
                <a:latin typeface="Times New Roman" charset="0"/>
                <a:ea typeface="Times New Roman" charset="0"/>
                <a:cs typeface="Times New Roman" charset="0"/>
              </a:rPr>
              <a:t>come previsto dalla normativa vigente</a:t>
            </a:r>
            <a:r>
              <a:rPr lang="it-IT" sz="2399" dirty="0">
                <a:latin typeface="Times New Roman" charset="0"/>
                <a:ea typeface="Times New Roman" charset="0"/>
                <a:cs typeface="Times New Roman" charset="0"/>
              </a:rPr>
              <a:t>, articola ogni anno il </a:t>
            </a:r>
            <a:r>
              <a:rPr lang="it-IT" sz="2399" dirty="0">
                <a:solidFill>
                  <a:srgbClr val="FF0000"/>
                </a:solidFill>
                <a:latin typeface="Times New Roman" charset="0"/>
                <a:ea typeface="Times New Roman" charset="0"/>
                <a:cs typeface="Times New Roman" charset="0"/>
              </a:rPr>
              <a:t>PIANO ANNUALE DI INCLUSIONE</a:t>
            </a:r>
            <a:r>
              <a:rPr lang="it-IT" sz="2399" dirty="0">
                <a:latin typeface="Times New Roman" charset="0"/>
                <a:ea typeface="Times New Roman" charset="0"/>
                <a:cs typeface="Times New Roman" charset="0"/>
              </a:rPr>
              <a:t>, nel quale </a:t>
            </a:r>
            <a:r>
              <a:rPr lang="it-IT" sz="2399" dirty="0">
                <a:solidFill>
                  <a:srgbClr val="FF0000"/>
                </a:solidFill>
                <a:latin typeface="Times New Roman" charset="0"/>
                <a:ea typeface="Times New Roman" charset="0"/>
                <a:cs typeface="Times New Roman" charset="0"/>
              </a:rPr>
              <a:t>tiene conto </a:t>
            </a:r>
            <a:r>
              <a:rPr lang="it-IT" sz="2399" dirty="0">
                <a:latin typeface="Times New Roman" charset="0"/>
                <a:ea typeface="Times New Roman" charset="0"/>
                <a:cs typeface="Times New Roman" charset="0"/>
              </a:rPr>
              <a:t>non solo delle </a:t>
            </a:r>
            <a:r>
              <a:rPr lang="it-IT" sz="2399" dirty="0">
                <a:solidFill>
                  <a:srgbClr val="FF0000"/>
                </a:solidFill>
                <a:latin typeface="Times New Roman" charset="0"/>
                <a:ea typeface="Times New Roman" charset="0"/>
                <a:cs typeface="Times New Roman" charset="0"/>
              </a:rPr>
              <a:t>criticità </a:t>
            </a:r>
            <a:r>
              <a:rPr lang="it-IT" sz="2399" dirty="0">
                <a:latin typeface="Times New Roman" charset="0"/>
                <a:ea typeface="Times New Roman" charset="0"/>
                <a:cs typeface="Times New Roman" charset="0"/>
              </a:rPr>
              <a:t>che gli studenti manifestano </a:t>
            </a:r>
            <a:r>
              <a:rPr lang="it-IT" sz="2399" dirty="0">
                <a:solidFill>
                  <a:srgbClr val="FF0000"/>
                </a:solidFill>
                <a:latin typeface="Times New Roman" charset="0"/>
                <a:ea typeface="Times New Roman" charset="0"/>
                <a:cs typeface="Times New Roman" charset="0"/>
              </a:rPr>
              <a:t>nel presente</a:t>
            </a:r>
            <a:r>
              <a:rPr lang="it-IT" sz="2399" dirty="0">
                <a:latin typeface="Times New Roman" charset="0"/>
                <a:ea typeface="Times New Roman" charset="0"/>
                <a:cs typeface="Times New Roman" charset="0"/>
              </a:rPr>
              <a:t>, ma anche di quelle che </a:t>
            </a:r>
            <a:r>
              <a:rPr lang="it-IT" sz="2399" dirty="0">
                <a:solidFill>
                  <a:srgbClr val="FF0000"/>
                </a:solidFill>
                <a:latin typeface="Times New Roman" charset="0"/>
                <a:ea typeface="Times New Roman" charset="0"/>
                <a:cs typeface="Times New Roman" charset="0"/>
              </a:rPr>
              <a:t>potrebbero presentarsi </a:t>
            </a:r>
            <a:r>
              <a:rPr lang="it-IT" sz="2399" dirty="0">
                <a:solidFill>
                  <a:srgbClr val="00B050"/>
                </a:solidFill>
                <a:latin typeface="Times New Roman" charset="0"/>
                <a:ea typeface="Times New Roman" charset="0"/>
                <a:cs typeface="Times New Roman" charset="0"/>
              </a:rPr>
              <a:t>in corso d’anno </a:t>
            </a:r>
            <a:r>
              <a:rPr lang="it-IT" sz="2399" dirty="0">
                <a:latin typeface="Times New Roman" charset="0"/>
                <a:ea typeface="Times New Roman" charset="0"/>
                <a:cs typeface="Times New Roman" charset="0"/>
              </a:rPr>
              <a:t>per le cause più diverse, e si </a:t>
            </a:r>
            <a:r>
              <a:rPr lang="it-IT" sz="2399" dirty="0">
                <a:solidFill>
                  <a:srgbClr val="FF0000"/>
                </a:solidFill>
                <a:latin typeface="Times New Roman" charset="0"/>
                <a:ea typeface="Times New Roman" charset="0"/>
                <a:cs typeface="Times New Roman" charset="0"/>
              </a:rPr>
              <a:t>organizza preventivamente </a:t>
            </a:r>
            <a:r>
              <a:rPr lang="it-IT" sz="2399" dirty="0">
                <a:solidFill>
                  <a:srgbClr val="00B050"/>
                </a:solidFill>
                <a:latin typeface="Times New Roman" charset="0"/>
                <a:ea typeface="Times New Roman" charset="0"/>
                <a:cs typeface="Times New Roman" charset="0"/>
              </a:rPr>
              <a:t>stipulando convenzioni</a:t>
            </a:r>
            <a:r>
              <a:rPr lang="it-IT" sz="2399" dirty="0">
                <a:latin typeface="Times New Roman" charset="0"/>
                <a:ea typeface="Times New Roman" charset="0"/>
                <a:cs typeface="Times New Roman" charset="0"/>
              </a:rPr>
              <a:t> con le università, con le associazioni, con gli enti che operano sul territorio per </a:t>
            </a:r>
            <a:r>
              <a:rPr lang="it-IT" sz="2399" dirty="0">
                <a:solidFill>
                  <a:srgbClr val="00B0F0"/>
                </a:solidFill>
                <a:latin typeface="Times New Roman" charset="0"/>
                <a:ea typeface="Times New Roman" charset="0"/>
                <a:cs typeface="Times New Roman" charset="0"/>
              </a:rPr>
              <a:t>far fronte anche agli imprevisti</a:t>
            </a:r>
            <a:r>
              <a:rPr lang="it-IT" sz="2399" dirty="0">
                <a:latin typeface="Times New Roman" charset="0"/>
                <a:ea typeface="Times New Roman" charset="0"/>
                <a:cs typeface="Times New Roman" charset="0"/>
              </a:rPr>
              <a:t>.</a:t>
            </a:r>
          </a:p>
          <a:p>
            <a:endParaRPr lang="it-IT" sz="2399" dirty="0"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4" name="Rettangolo 3"/>
          <p:cNvSpPr/>
          <p:nvPr/>
        </p:nvSpPr>
        <p:spPr>
          <a:xfrm>
            <a:off x="2157423" y="413461"/>
            <a:ext cx="7861792" cy="646163"/>
          </a:xfrm>
          <a:prstGeom prst="rect">
            <a:avLst/>
          </a:prstGeom>
          <a:solidFill>
            <a:schemeClr val="bg1"/>
          </a:solidFill>
          <a:ln w="19050">
            <a:solidFill>
              <a:srgbClr val="00B050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lIns="91416" tIns="45708" rIns="91416" bIns="45708">
            <a:spAutoFit/>
          </a:bodyPr>
          <a:lstStyle/>
          <a:p>
            <a:pPr algn="ctr"/>
            <a:r>
              <a:rPr lang="it-IT" sz="3599" b="1" spc="50" dirty="0">
                <a:ln w="9525" cmpd="sng">
                  <a:solidFill>
                    <a:srgbClr val="00B050"/>
                  </a:solidFill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Progettazione e Conduzione</a:t>
            </a:r>
          </a:p>
        </p:txBody>
      </p:sp>
      <p:sp>
        <p:nvSpPr>
          <p:cNvPr id="5" name="Rettangolo 4"/>
          <p:cNvSpPr/>
          <p:nvPr/>
        </p:nvSpPr>
        <p:spPr>
          <a:xfrm>
            <a:off x="548498" y="1174869"/>
            <a:ext cx="11046924" cy="2254131"/>
          </a:xfrm>
          <a:prstGeom prst="rect">
            <a:avLst/>
          </a:prstGeom>
          <a:noFill/>
          <a:ln w="19050">
            <a:solidFill>
              <a:srgbClr val="0070C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799"/>
          </a:p>
        </p:txBody>
      </p:sp>
      <p:sp>
        <p:nvSpPr>
          <p:cNvPr id="6" name="Rettangolo 5"/>
          <p:cNvSpPr/>
          <p:nvPr/>
        </p:nvSpPr>
        <p:spPr>
          <a:xfrm>
            <a:off x="546898" y="3732922"/>
            <a:ext cx="11046924" cy="2254131"/>
          </a:xfrm>
          <a:prstGeom prst="rect">
            <a:avLst/>
          </a:prstGeom>
          <a:noFill/>
          <a:ln w="19050">
            <a:solidFill>
              <a:srgbClr val="0070C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799"/>
          </a:p>
        </p:txBody>
      </p:sp>
    </p:spTree>
    <p:extLst>
      <p:ext uri="{BB962C8B-B14F-4D97-AF65-F5344CB8AC3E}">
        <p14:creationId xmlns:p14="http://schemas.microsoft.com/office/powerpoint/2010/main" val="14682131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-1" y="893"/>
            <a:ext cx="12188825" cy="6856214"/>
          </a:xfrm>
          <a:prstGeom prst="rect">
            <a:avLst/>
          </a:prstGeom>
          <a:noFill/>
          <a:ln w="38100">
            <a:solidFill>
              <a:srgbClr val="00B050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799"/>
          </a:p>
        </p:txBody>
      </p:sp>
      <p:sp>
        <p:nvSpPr>
          <p:cNvPr id="3" name="CasellaDiTesto 2"/>
          <p:cNvSpPr txBox="1"/>
          <p:nvPr/>
        </p:nvSpPr>
        <p:spPr>
          <a:xfrm>
            <a:off x="496547" y="801543"/>
            <a:ext cx="11201530" cy="5769308"/>
          </a:xfrm>
          <a:prstGeom prst="rect">
            <a:avLst/>
          </a:prstGeom>
          <a:solidFill>
            <a:schemeClr val="bg1"/>
          </a:solidFill>
          <a:ln w="28575">
            <a:solidFill>
              <a:srgbClr val="00B050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endParaRPr lang="it-IT" sz="2399" dirty="0">
              <a:latin typeface="Times New Roman" charset="0"/>
              <a:ea typeface="Times New Roman" charset="0"/>
              <a:cs typeface="Times New Roman" charset="0"/>
            </a:endParaRPr>
          </a:p>
          <a:p>
            <a:r>
              <a:rPr lang="it-IT" sz="2399" dirty="0">
                <a:latin typeface="Times New Roman" charset="0"/>
                <a:ea typeface="Times New Roman" charset="0"/>
                <a:cs typeface="Times New Roman" charset="0"/>
              </a:rPr>
              <a:t>Ogni </a:t>
            </a:r>
            <a:r>
              <a:rPr lang="it-IT" sz="2399" dirty="0">
                <a:solidFill>
                  <a:srgbClr val="FF0000"/>
                </a:solidFill>
                <a:latin typeface="Times New Roman" charset="0"/>
                <a:ea typeface="Times New Roman" charset="0"/>
                <a:cs typeface="Times New Roman" charset="0"/>
              </a:rPr>
              <a:t>progetto didattico</a:t>
            </a:r>
            <a:r>
              <a:rPr lang="it-IT" sz="2399" dirty="0">
                <a:latin typeface="Times New Roman" charset="0"/>
                <a:ea typeface="Times New Roman" charset="0"/>
                <a:cs typeface="Times New Roman" charset="0"/>
              </a:rPr>
              <a:t>, quindi, predisposto per una classe, deve trovare nel </a:t>
            </a:r>
            <a:r>
              <a:rPr lang="it-IT" sz="2399" dirty="0">
                <a:solidFill>
                  <a:srgbClr val="FF0000"/>
                </a:solidFill>
                <a:latin typeface="Times New Roman" charset="0"/>
                <a:ea typeface="Times New Roman" charset="0"/>
                <a:cs typeface="Times New Roman" charset="0"/>
              </a:rPr>
              <a:t>PIANO</a:t>
            </a:r>
            <a:r>
              <a:rPr lang="it-IT" sz="2399" dirty="0">
                <a:latin typeface="Times New Roman" charset="0"/>
                <a:ea typeface="Times New Roman" charset="0"/>
                <a:cs typeface="Times New Roman" charset="0"/>
              </a:rPr>
              <a:t> citato le migliori </a:t>
            </a:r>
            <a:r>
              <a:rPr lang="it-IT" sz="2399" dirty="0">
                <a:solidFill>
                  <a:srgbClr val="00B050"/>
                </a:solidFill>
                <a:latin typeface="Times New Roman" charset="0"/>
                <a:ea typeface="Times New Roman" charset="0"/>
                <a:cs typeface="Times New Roman" charset="0"/>
              </a:rPr>
              <a:t>condizioni per operare senza incontrare ostacoli </a:t>
            </a:r>
            <a:r>
              <a:rPr lang="it-IT" sz="2399" dirty="0">
                <a:latin typeface="Times New Roman" charset="0"/>
                <a:ea typeface="Times New Roman" charset="0"/>
                <a:cs typeface="Times New Roman" charset="0"/>
              </a:rPr>
              <a:t>insormontabili e </a:t>
            </a:r>
            <a:r>
              <a:rPr lang="it-IT" sz="2399" dirty="0">
                <a:solidFill>
                  <a:srgbClr val="00B0F0"/>
                </a:solidFill>
                <a:latin typeface="Times New Roman" charset="0"/>
                <a:ea typeface="Times New Roman" charset="0"/>
                <a:cs typeface="Times New Roman" charset="0"/>
              </a:rPr>
              <a:t>programmare le attività in modo scientifico</a:t>
            </a:r>
            <a:r>
              <a:rPr lang="it-IT" sz="2399" dirty="0">
                <a:latin typeface="Times New Roman" charset="0"/>
                <a:ea typeface="Times New Roman" charset="0"/>
                <a:cs typeface="Times New Roman" charset="0"/>
              </a:rPr>
              <a:t>, alla luce delle </a:t>
            </a:r>
            <a:r>
              <a:rPr lang="it-IT" sz="2399" dirty="0">
                <a:solidFill>
                  <a:srgbClr val="FF0000"/>
                </a:solidFill>
                <a:latin typeface="Times New Roman" charset="0"/>
                <a:ea typeface="Times New Roman" charset="0"/>
                <a:cs typeface="Times New Roman" charset="0"/>
              </a:rPr>
              <a:t>criticità </a:t>
            </a:r>
            <a:r>
              <a:rPr lang="it-IT" sz="2399" dirty="0">
                <a:latin typeface="Times New Roman" charset="0"/>
                <a:ea typeface="Times New Roman" charset="0"/>
                <a:cs typeface="Times New Roman" charset="0"/>
              </a:rPr>
              <a:t>che possono emergere dalla </a:t>
            </a:r>
            <a:r>
              <a:rPr lang="it-IT" sz="2399" dirty="0">
                <a:solidFill>
                  <a:srgbClr val="FF0000"/>
                </a:solidFill>
                <a:latin typeface="Times New Roman" charset="0"/>
                <a:ea typeface="Times New Roman" charset="0"/>
                <a:cs typeface="Times New Roman" charset="0"/>
              </a:rPr>
              <a:t>diversità che caratterizza ogni persona</a:t>
            </a:r>
            <a:r>
              <a:rPr lang="it-IT" sz="2399" dirty="0">
                <a:latin typeface="Times New Roman" charset="0"/>
                <a:ea typeface="Times New Roman" charset="0"/>
                <a:cs typeface="Times New Roman" charset="0"/>
              </a:rPr>
              <a:t>, ma anche dalla </a:t>
            </a:r>
            <a:r>
              <a:rPr lang="it-IT" sz="2399" dirty="0">
                <a:solidFill>
                  <a:srgbClr val="FF0000"/>
                </a:solidFill>
                <a:latin typeface="Times New Roman" charset="0"/>
                <a:ea typeface="Times New Roman" charset="0"/>
                <a:cs typeface="Times New Roman" charset="0"/>
              </a:rPr>
              <a:t>presenza in classe di soggetti con disabilità, con DSA o con Bisogni Evolutivi Speciali </a:t>
            </a:r>
            <a:r>
              <a:rPr lang="it-IT" sz="2399" dirty="0">
                <a:latin typeface="Times New Roman" charset="0"/>
                <a:ea typeface="Times New Roman" charset="0"/>
                <a:cs typeface="Times New Roman" charset="0"/>
              </a:rPr>
              <a:t>di qualsiasi genere. </a:t>
            </a:r>
          </a:p>
          <a:p>
            <a:endParaRPr lang="it-IT" sz="1100" dirty="0">
              <a:latin typeface="Times New Roman" charset="0"/>
              <a:ea typeface="Times New Roman" charset="0"/>
              <a:cs typeface="Times New Roman" charset="0"/>
            </a:endParaRPr>
          </a:p>
          <a:p>
            <a:endParaRPr lang="it-IT" sz="1200" dirty="0">
              <a:latin typeface="Times New Roman" charset="0"/>
              <a:ea typeface="Times New Roman" charset="0"/>
              <a:cs typeface="Times New Roman" charset="0"/>
            </a:endParaRPr>
          </a:p>
          <a:p>
            <a:r>
              <a:rPr lang="it-IT" sz="2399" dirty="0">
                <a:latin typeface="Times New Roman" charset="0"/>
                <a:ea typeface="Times New Roman" charset="0"/>
                <a:cs typeface="Times New Roman" charset="0"/>
              </a:rPr>
              <a:t>Ognuno di essi ha bisogno di </a:t>
            </a:r>
            <a:r>
              <a:rPr lang="it-IT" sz="2399" dirty="0">
                <a:solidFill>
                  <a:srgbClr val="FF0000"/>
                </a:solidFill>
                <a:latin typeface="Times New Roman" charset="0"/>
                <a:ea typeface="Times New Roman" charset="0"/>
                <a:cs typeface="Times New Roman" charset="0"/>
              </a:rPr>
              <a:t>attenzioni didattiche </a:t>
            </a:r>
            <a:r>
              <a:rPr lang="it-IT" sz="2399" dirty="0">
                <a:latin typeface="Times New Roman" charset="0"/>
                <a:ea typeface="Times New Roman" charset="0"/>
                <a:cs typeface="Times New Roman" charset="0"/>
              </a:rPr>
              <a:t>e </a:t>
            </a:r>
            <a:r>
              <a:rPr lang="it-IT" sz="2399" dirty="0">
                <a:solidFill>
                  <a:srgbClr val="FF0000"/>
                </a:solidFill>
                <a:latin typeface="Times New Roman" charset="0"/>
                <a:ea typeface="Times New Roman" charset="0"/>
                <a:cs typeface="Times New Roman" charset="0"/>
              </a:rPr>
              <a:t>psicopedagogiche</a:t>
            </a:r>
            <a:r>
              <a:rPr lang="it-IT" sz="2399" dirty="0">
                <a:latin typeface="Times New Roman" charset="0"/>
                <a:ea typeface="Times New Roman" charset="0"/>
                <a:cs typeface="Times New Roman" charset="0"/>
              </a:rPr>
              <a:t> particolari, che possono essere messe in atto in virtù della </a:t>
            </a:r>
            <a:r>
              <a:rPr lang="it-IT" sz="2399" dirty="0">
                <a:solidFill>
                  <a:srgbClr val="FF0000"/>
                </a:solidFill>
                <a:latin typeface="Times New Roman" charset="0"/>
                <a:ea typeface="Times New Roman" charset="0"/>
                <a:cs typeface="Times New Roman" charset="0"/>
              </a:rPr>
              <a:t>conoscenza e dello studio dei documenti clinici</a:t>
            </a:r>
            <a:r>
              <a:rPr lang="it-IT" sz="2399" dirty="0">
                <a:latin typeface="Times New Roman" charset="0"/>
                <a:ea typeface="Times New Roman" charset="0"/>
                <a:cs typeface="Times New Roman" charset="0"/>
              </a:rPr>
              <a:t>, </a:t>
            </a:r>
            <a:r>
              <a:rPr lang="it-IT" sz="2399" dirty="0">
                <a:solidFill>
                  <a:srgbClr val="00B050"/>
                </a:solidFill>
                <a:latin typeface="Times New Roman" charset="0"/>
                <a:ea typeface="Times New Roman" charset="0"/>
                <a:cs typeface="Times New Roman" charset="0"/>
              </a:rPr>
              <a:t>per quanto attiene alle patologie e ai disturbi di vario genere presentati</a:t>
            </a:r>
            <a:r>
              <a:rPr lang="it-IT" sz="2399" dirty="0">
                <a:latin typeface="Times New Roman" charset="0"/>
                <a:ea typeface="Times New Roman" charset="0"/>
                <a:cs typeface="Times New Roman" charset="0"/>
              </a:rPr>
              <a:t>, </a:t>
            </a:r>
          </a:p>
          <a:p>
            <a:r>
              <a:rPr lang="it-IT" sz="2399" dirty="0">
                <a:latin typeface="Times New Roman" charset="0"/>
                <a:ea typeface="Times New Roman" charset="0"/>
                <a:cs typeface="Times New Roman" charset="0"/>
              </a:rPr>
              <a:t>e </a:t>
            </a:r>
            <a:r>
              <a:rPr lang="it-IT" sz="2399" dirty="0">
                <a:solidFill>
                  <a:srgbClr val="FF0000"/>
                </a:solidFill>
                <a:latin typeface="Times New Roman" charset="0"/>
                <a:ea typeface="Times New Roman" charset="0"/>
                <a:cs typeface="Times New Roman" charset="0"/>
              </a:rPr>
              <a:t>scolastici</a:t>
            </a:r>
            <a:r>
              <a:rPr lang="it-IT" sz="2399" dirty="0">
                <a:latin typeface="Times New Roman" charset="0"/>
                <a:ea typeface="Times New Roman" charset="0"/>
                <a:cs typeface="Times New Roman" charset="0"/>
              </a:rPr>
              <a:t>, </a:t>
            </a:r>
            <a:r>
              <a:rPr lang="it-IT" sz="2399" dirty="0">
                <a:solidFill>
                  <a:srgbClr val="00B050"/>
                </a:solidFill>
                <a:latin typeface="Times New Roman" charset="0"/>
                <a:ea typeface="Times New Roman" charset="0"/>
                <a:cs typeface="Times New Roman" charset="0"/>
              </a:rPr>
              <a:t>per quanto attiene </a:t>
            </a:r>
            <a:r>
              <a:rPr lang="it-IT" sz="2399">
                <a:solidFill>
                  <a:srgbClr val="00B050"/>
                </a:solidFill>
                <a:latin typeface="Times New Roman" charset="0"/>
                <a:ea typeface="Times New Roman" charset="0"/>
                <a:cs typeface="Times New Roman" charset="0"/>
              </a:rPr>
              <a:t>al percorso </a:t>
            </a:r>
            <a:r>
              <a:rPr lang="it-IT" sz="2399" dirty="0">
                <a:solidFill>
                  <a:srgbClr val="00B050"/>
                </a:solidFill>
                <a:latin typeface="Times New Roman" charset="0"/>
                <a:ea typeface="Times New Roman" charset="0"/>
                <a:cs typeface="Times New Roman" charset="0"/>
              </a:rPr>
              <a:t>già realizzato</a:t>
            </a:r>
            <a:r>
              <a:rPr lang="it-IT" sz="2399" dirty="0">
                <a:latin typeface="Times New Roman" charset="0"/>
                <a:ea typeface="Times New Roman" charset="0"/>
                <a:cs typeface="Times New Roman" charset="0"/>
              </a:rPr>
              <a:t>. </a:t>
            </a:r>
          </a:p>
          <a:p>
            <a:endParaRPr lang="it-IT" sz="1400" dirty="0">
              <a:latin typeface="Times New Roman" charset="0"/>
              <a:ea typeface="Times New Roman" charset="0"/>
              <a:cs typeface="Times New Roman" charset="0"/>
            </a:endParaRPr>
          </a:p>
          <a:p>
            <a:endParaRPr lang="it-IT" sz="1100" dirty="0">
              <a:solidFill>
                <a:srgbClr val="FF0000"/>
              </a:solidFill>
              <a:latin typeface="Times New Roman" charset="0"/>
              <a:ea typeface="Times New Roman" charset="0"/>
              <a:cs typeface="Times New Roman" charset="0"/>
            </a:endParaRPr>
          </a:p>
          <a:p>
            <a:r>
              <a:rPr lang="it-IT" sz="2399" dirty="0">
                <a:solidFill>
                  <a:srgbClr val="FF0000"/>
                </a:solidFill>
                <a:latin typeface="Times New Roman" charset="0"/>
                <a:ea typeface="Times New Roman" charset="0"/>
                <a:cs typeface="Times New Roman" charset="0"/>
              </a:rPr>
              <a:t>Tali conoscenze </a:t>
            </a:r>
            <a:r>
              <a:rPr lang="it-IT" sz="2399" dirty="0">
                <a:latin typeface="Times New Roman" charset="0"/>
                <a:ea typeface="Times New Roman" charset="0"/>
                <a:cs typeface="Times New Roman" charset="0"/>
              </a:rPr>
              <a:t>permettono ai docenti di </a:t>
            </a:r>
            <a:r>
              <a:rPr lang="it-IT" sz="2399" dirty="0">
                <a:solidFill>
                  <a:srgbClr val="FF0000"/>
                </a:solidFill>
                <a:latin typeface="Times New Roman" charset="0"/>
                <a:ea typeface="Times New Roman" charset="0"/>
                <a:cs typeface="Times New Roman" charset="0"/>
              </a:rPr>
              <a:t>progettare intenzionalmente e scientificamente </a:t>
            </a:r>
            <a:r>
              <a:rPr lang="it-IT" sz="2399" dirty="0">
                <a:latin typeface="Times New Roman" charset="0"/>
                <a:ea typeface="Times New Roman" charset="0"/>
                <a:cs typeface="Times New Roman" charset="0"/>
              </a:rPr>
              <a:t>un </a:t>
            </a:r>
            <a:r>
              <a:rPr lang="it-IT" sz="2399" dirty="0">
                <a:solidFill>
                  <a:srgbClr val="FF0000"/>
                </a:solidFill>
                <a:latin typeface="Times New Roman" charset="0"/>
                <a:ea typeface="Times New Roman" charset="0"/>
                <a:cs typeface="Times New Roman" charset="0"/>
              </a:rPr>
              <a:t>piano di intervento </a:t>
            </a:r>
            <a:r>
              <a:rPr lang="it-IT" sz="2399" dirty="0">
                <a:latin typeface="Times New Roman" charset="0"/>
                <a:ea typeface="Times New Roman" charset="0"/>
                <a:cs typeface="Times New Roman" charset="0"/>
              </a:rPr>
              <a:t>mirato e articolare una </a:t>
            </a:r>
            <a:r>
              <a:rPr lang="it-IT" sz="2399" dirty="0">
                <a:solidFill>
                  <a:srgbClr val="FF0000"/>
                </a:solidFill>
                <a:latin typeface="Times New Roman" charset="0"/>
                <a:ea typeface="Times New Roman" charset="0"/>
                <a:cs typeface="Times New Roman" charset="0"/>
              </a:rPr>
              <a:t>dettagliata programmazione </a:t>
            </a:r>
            <a:r>
              <a:rPr lang="it-IT" sz="2399" dirty="0">
                <a:latin typeface="Times New Roman" charset="0"/>
                <a:ea typeface="Times New Roman" charset="0"/>
                <a:cs typeface="Times New Roman" charset="0"/>
              </a:rPr>
              <a:t>delle attività da proporre e sviluppare.</a:t>
            </a:r>
          </a:p>
          <a:p>
            <a:endParaRPr lang="it-IT" sz="900" dirty="0"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6" name="Rettangolo 5"/>
          <p:cNvSpPr/>
          <p:nvPr/>
        </p:nvSpPr>
        <p:spPr>
          <a:xfrm>
            <a:off x="2157423" y="413461"/>
            <a:ext cx="7861792" cy="646163"/>
          </a:xfrm>
          <a:prstGeom prst="rect">
            <a:avLst/>
          </a:prstGeom>
          <a:solidFill>
            <a:schemeClr val="bg1"/>
          </a:solidFill>
          <a:ln w="19050">
            <a:solidFill>
              <a:srgbClr val="00B050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lIns="91416" tIns="45708" rIns="91416" bIns="45708">
            <a:spAutoFit/>
          </a:bodyPr>
          <a:lstStyle/>
          <a:p>
            <a:pPr algn="ctr"/>
            <a:r>
              <a:rPr lang="it-IT" sz="3599" b="1" spc="50" dirty="0">
                <a:ln w="9525" cmpd="sng">
                  <a:solidFill>
                    <a:srgbClr val="00B050"/>
                  </a:solidFill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Progettazione e Conduzione</a:t>
            </a:r>
          </a:p>
        </p:txBody>
      </p:sp>
      <p:sp>
        <p:nvSpPr>
          <p:cNvPr id="5" name="Rettangolo 4"/>
          <p:cNvSpPr/>
          <p:nvPr/>
        </p:nvSpPr>
        <p:spPr>
          <a:xfrm>
            <a:off x="558117" y="1174869"/>
            <a:ext cx="11046924" cy="1934174"/>
          </a:xfrm>
          <a:prstGeom prst="rect">
            <a:avLst/>
          </a:prstGeom>
          <a:noFill/>
          <a:ln w="19050">
            <a:solidFill>
              <a:srgbClr val="0070C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799"/>
          </a:p>
        </p:txBody>
      </p:sp>
      <p:sp>
        <p:nvSpPr>
          <p:cNvPr id="7" name="Rettangolo 6"/>
          <p:cNvSpPr/>
          <p:nvPr/>
        </p:nvSpPr>
        <p:spPr>
          <a:xfrm>
            <a:off x="556518" y="3339989"/>
            <a:ext cx="11046924" cy="1616624"/>
          </a:xfrm>
          <a:prstGeom prst="rect">
            <a:avLst/>
          </a:prstGeom>
          <a:noFill/>
          <a:ln w="19050">
            <a:solidFill>
              <a:srgbClr val="0070C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799"/>
          </a:p>
        </p:txBody>
      </p:sp>
      <p:sp>
        <p:nvSpPr>
          <p:cNvPr id="8" name="Rettangolo 7"/>
          <p:cNvSpPr/>
          <p:nvPr/>
        </p:nvSpPr>
        <p:spPr>
          <a:xfrm>
            <a:off x="558123" y="5187557"/>
            <a:ext cx="11046924" cy="1234119"/>
          </a:xfrm>
          <a:prstGeom prst="rect">
            <a:avLst/>
          </a:prstGeom>
          <a:noFill/>
          <a:ln w="19050">
            <a:solidFill>
              <a:srgbClr val="0070C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799"/>
          </a:p>
        </p:txBody>
      </p:sp>
    </p:spTree>
    <p:extLst>
      <p:ext uri="{BB962C8B-B14F-4D97-AF65-F5344CB8AC3E}">
        <p14:creationId xmlns:p14="http://schemas.microsoft.com/office/powerpoint/2010/main" val="16705853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-1" y="893"/>
            <a:ext cx="12188825" cy="6856214"/>
          </a:xfrm>
          <a:prstGeom prst="rect">
            <a:avLst/>
          </a:prstGeom>
          <a:noFill/>
          <a:ln w="38100">
            <a:solidFill>
              <a:srgbClr val="00B050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799"/>
          </a:p>
        </p:txBody>
      </p:sp>
      <p:sp>
        <p:nvSpPr>
          <p:cNvPr id="3" name="CasellaDiTesto 2"/>
          <p:cNvSpPr txBox="1"/>
          <p:nvPr/>
        </p:nvSpPr>
        <p:spPr>
          <a:xfrm>
            <a:off x="503637" y="789271"/>
            <a:ext cx="11201530" cy="5630844"/>
          </a:xfrm>
          <a:prstGeom prst="rect">
            <a:avLst/>
          </a:prstGeom>
          <a:solidFill>
            <a:schemeClr val="bg1"/>
          </a:solidFill>
          <a:ln w="28575">
            <a:solidFill>
              <a:srgbClr val="00B050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r>
              <a:rPr lang="it-IT" sz="2399" dirty="0">
                <a:latin typeface="Times New Roman" charset="0"/>
                <a:ea typeface="Times New Roman" charset="0"/>
                <a:cs typeface="Times New Roman" charset="0"/>
              </a:rPr>
              <a:t> </a:t>
            </a:r>
          </a:p>
          <a:p>
            <a:r>
              <a:rPr lang="it-IT" sz="2399" dirty="0">
                <a:latin typeface="Times New Roman" charset="0"/>
                <a:ea typeface="Times New Roman" charset="0"/>
                <a:cs typeface="Times New Roman" charset="0"/>
              </a:rPr>
              <a:t>Nel </a:t>
            </a:r>
            <a:r>
              <a:rPr lang="it-IT" sz="2399" dirty="0">
                <a:solidFill>
                  <a:srgbClr val="FF0000"/>
                </a:solidFill>
                <a:latin typeface="Times New Roman" charset="0"/>
                <a:ea typeface="Times New Roman" charset="0"/>
                <a:cs typeface="Times New Roman" charset="0"/>
              </a:rPr>
              <a:t>caso specifico</a:t>
            </a:r>
            <a:r>
              <a:rPr lang="it-IT" sz="2399" dirty="0">
                <a:latin typeface="Times New Roman" charset="0"/>
                <a:ea typeface="Times New Roman" charset="0"/>
                <a:cs typeface="Times New Roman" charset="0"/>
              </a:rPr>
              <a:t>, la presenza di uno studente con </a:t>
            </a:r>
            <a:r>
              <a:rPr lang="it-IT" sz="2399" dirty="0">
                <a:solidFill>
                  <a:srgbClr val="FF0000"/>
                </a:solidFill>
                <a:latin typeface="Times New Roman" charset="0"/>
                <a:ea typeface="Times New Roman" charset="0"/>
                <a:cs typeface="Times New Roman" charset="0"/>
              </a:rPr>
              <a:t>disturbo dello spettro autistico </a:t>
            </a:r>
            <a:r>
              <a:rPr lang="it-IT" sz="2399" dirty="0">
                <a:latin typeface="Times New Roman" charset="0"/>
                <a:ea typeface="Times New Roman" charset="0"/>
                <a:cs typeface="Times New Roman" charset="0"/>
              </a:rPr>
              <a:t>ed una </a:t>
            </a:r>
            <a:r>
              <a:rPr lang="it-IT" sz="2399" dirty="0">
                <a:solidFill>
                  <a:srgbClr val="FF0000"/>
                </a:solidFill>
                <a:latin typeface="Times New Roman" charset="0"/>
                <a:ea typeface="Times New Roman" charset="0"/>
                <a:cs typeface="Times New Roman" charset="0"/>
              </a:rPr>
              <a:t>disabilità mentale lieve</a:t>
            </a:r>
            <a:r>
              <a:rPr lang="it-IT" sz="2399" dirty="0">
                <a:latin typeface="Times New Roman" charset="0"/>
                <a:ea typeface="Times New Roman" charset="0"/>
                <a:cs typeface="Times New Roman" charset="0"/>
              </a:rPr>
              <a:t>, </a:t>
            </a:r>
            <a:r>
              <a:rPr lang="it-IT" sz="2399" dirty="0">
                <a:solidFill>
                  <a:srgbClr val="00B050"/>
                </a:solidFill>
                <a:latin typeface="Times New Roman" charset="0"/>
                <a:ea typeface="Times New Roman" charset="0"/>
                <a:cs typeface="Times New Roman" charset="0"/>
              </a:rPr>
              <a:t>insieme ad altri due soggetti</a:t>
            </a:r>
            <a:r>
              <a:rPr lang="it-IT" sz="2399" dirty="0">
                <a:latin typeface="Times New Roman" charset="0"/>
                <a:ea typeface="Times New Roman" charset="0"/>
                <a:cs typeface="Times New Roman" charset="0"/>
              </a:rPr>
              <a:t>, uno con </a:t>
            </a:r>
            <a:r>
              <a:rPr lang="it-IT" sz="2399" dirty="0">
                <a:solidFill>
                  <a:srgbClr val="FF0000"/>
                </a:solidFill>
                <a:latin typeface="Times New Roman" charset="0"/>
                <a:ea typeface="Times New Roman" charset="0"/>
                <a:cs typeface="Times New Roman" charset="0"/>
              </a:rPr>
              <a:t>Dislessia</a:t>
            </a:r>
            <a:r>
              <a:rPr lang="it-IT" sz="2399" dirty="0">
                <a:latin typeface="Times New Roman" charset="0"/>
                <a:ea typeface="Times New Roman" charset="0"/>
                <a:cs typeface="Times New Roman" charset="0"/>
              </a:rPr>
              <a:t> e uno con </a:t>
            </a:r>
            <a:r>
              <a:rPr lang="it-IT" sz="2399" dirty="0" err="1">
                <a:solidFill>
                  <a:srgbClr val="FF0000"/>
                </a:solidFill>
                <a:latin typeface="Times New Roman" charset="0"/>
                <a:ea typeface="Times New Roman" charset="0"/>
                <a:cs typeface="Times New Roman" charset="0"/>
              </a:rPr>
              <a:t>Discalculia</a:t>
            </a:r>
            <a:r>
              <a:rPr lang="it-IT" sz="2399" dirty="0">
                <a:latin typeface="Times New Roman" charset="0"/>
                <a:ea typeface="Times New Roman" charset="0"/>
                <a:cs typeface="Times New Roman" charset="0"/>
              </a:rPr>
              <a:t>, richiede una </a:t>
            </a:r>
            <a:r>
              <a:rPr lang="it-IT" sz="2399" dirty="0">
                <a:solidFill>
                  <a:srgbClr val="00B0F0"/>
                </a:solidFill>
                <a:latin typeface="Times New Roman" charset="0"/>
                <a:ea typeface="Times New Roman" charset="0"/>
                <a:cs typeface="Times New Roman" charset="0"/>
              </a:rPr>
              <a:t>complessa organizzazione </a:t>
            </a:r>
            <a:r>
              <a:rPr lang="it-IT" sz="2399" dirty="0">
                <a:latin typeface="Times New Roman" charset="0"/>
                <a:ea typeface="Times New Roman" charset="0"/>
                <a:cs typeface="Times New Roman" charset="0"/>
              </a:rPr>
              <a:t>nella quale possano </a:t>
            </a:r>
            <a:r>
              <a:rPr lang="it-IT" sz="2399" dirty="0">
                <a:solidFill>
                  <a:srgbClr val="FF0000"/>
                </a:solidFill>
                <a:latin typeface="Times New Roman" charset="0"/>
                <a:ea typeface="Times New Roman" charset="0"/>
                <a:cs typeface="Times New Roman" charset="0"/>
              </a:rPr>
              <a:t>operare sinergicamente gli insegnanti curricolari e quelli “specializzati per le attività di sostegno </a:t>
            </a:r>
            <a:r>
              <a:rPr lang="it-IT" sz="2399" dirty="0">
                <a:latin typeface="Times New Roman" charset="0"/>
                <a:ea typeface="Times New Roman" charset="0"/>
                <a:cs typeface="Times New Roman" charset="0"/>
              </a:rPr>
              <a:t>agli alunni con disabilità”. </a:t>
            </a:r>
          </a:p>
          <a:p>
            <a:endParaRPr lang="it-IT" sz="2399" dirty="0">
              <a:latin typeface="Times New Roman" charset="0"/>
              <a:ea typeface="Times New Roman" charset="0"/>
              <a:cs typeface="Times New Roman" charset="0"/>
            </a:endParaRPr>
          </a:p>
          <a:p>
            <a:r>
              <a:rPr lang="it-IT" sz="2399" dirty="0">
                <a:latin typeface="Times New Roman" charset="0"/>
                <a:ea typeface="Times New Roman" charset="0"/>
                <a:cs typeface="Times New Roman" charset="0"/>
              </a:rPr>
              <a:t>I </a:t>
            </a:r>
            <a:r>
              <a:rPr lang="it-IT" sz="2399" dirty="0">
                <a:solidFill>
                  <a:srgbClr val="FF0000"/>
                </a:solidFill>
                <a:latin typeface="Times New Roman" charset="0"/>
                <a:ea typeface="Times New Roman" charset="0"/>
                <a:cs typeface="Times New Roman" charset="0"/>
              </a:rPr>
              <a:t>docenti curricolari</a:t>
            </a:r>
            <a:r>
              <a:rPr lang="it-IT" sz="2399" dirty="0">
                <a:latin typeface="Times New Roman" charset="0"/>
                <a:ea typeface="Times New Roman" charset="0"/>
                <a:cs typeface="Times New Roman" charset="0"/>
              </a:rPr>
              <a:t>, infatti, </a:t>
            </a:r>
            <a:r>
              <a:rPr lang="it-IT" sz="2399" dirty="0">
                <a:solidFill>
                  <a:srgbClr val="00B050"/>
                </a:solidFill>
                <a:latin typeface="Times New Roman" charset="0"/>
                <a:ea typeface="Times New Roman" charset="0"/>
                <a:cs typeface="Times New Roman" charset="0"/>
              </a:rPr>
              <a:t>avvalendosi della professionalità specifica dell’insegnante specializzato</a:t>
            </a:r>
            <a:r>
              <a:rPr lang="it-IT" sz="2399" dirty="0">
                <a:latin typeface="Times New Roman" charset="0"/>
                <a:ea typeface="Times New Roman" charset="0"/>
                <a:cs typeface="Times New Roman" charset="0"/>
              </a:rPr>
              <a:t>, </a:t>
            </a:r>
            <a:r>
              <a:rPr lang="it-IT" sz="2399" dirty="0">
                <a:solidFill>
                  <a:srgbClr val="FF0000"/>
                </a:solidFill>
                <a:latin typeface="Times New Roman" charset="0"/>
                <a:ea typeface="Times New Roman" charset="0"/>
                <a:cs typeface="Times New Roman" charset="0"/>
              </a:rPr>
              <a:t>contitolare </a:t>
            </a:r>
            <a:r>
              <a:rPr lang="it-IT" sz="2399" dirty="0">
                <a:latin typeface="Times New Roman" charset="0"/>
                <a:ea typeface="Times New Roman" charset="0"/>
                <a:cs typeface="Times New Roman" charset="0"/>
              </a:rPr>
              <a:t>e</a:t>
            </a:r>
            <a:r>
              <a:rPr lang="it-IT" sz="2399" dirty="0">
                <a:solidFill>
                  <a:srgbClr val="FF0000"/>
                </a:solidFill>
                <a:latin typeface="Times New Roman" charset="0"/>
                <a:ea typeface="Times New Roman" charset="0"/>
                <a:cs typeface="Times New Roman" charset="0"/>
              </a:rPr>
              <a:t> corresponsabile </a:t>
            </a:r>
            <a:r>
              <a:rPr lang="it-IT" sz="2399" dirty="0">
                <a:latin typeface="Times New Roman" charset="0"/>
                <a:ea typeface="Times New Roman" charset="0"/>
                <a:cs typeface="Times New Roman" charset="0"/>
              </a:rPr>
              <a:t>di tutta la classe, hanno modo di apportare al progetto didattico complessivo le opportune </a:t>
            </a:r>
            <a:r>
              <a:rPr lang="it-IT" sz="2399" dirty="0">
                <a:solidFill>
                  <a:srgbClr val="FF0000"/>
                </a:solidFill>
                <a:latin typeface="Times New Roman" charset="0"/>
                <a:ea typeface="Times New Roman" charset="0"/>
                <a:cs typeface="Times New Roman" charset="0"/>
              </a:rPr>
              <a:t>regolazioni</a:t>
            </a:r>
            <a:r>
              <a:rPr lang="it-IT" sz="2399" dirty="0">
                <a:latin typeface="Times New Roman" charset="0"/>
                <a:ea typeface="Times New Roman" charset="0"/>
                <a:cs typeface="Times New Roman" charset="0"/>
              </a:rPr>
              <a:t> perché </a:t>
            </a:r>
            <a:r>
              <a:rPr lang="it-IT" sz="2399" dirty="0">
                <a:solidFill>
                  <a:srgbClr val="FF0000"/>
                </a:solidFill>
                <a:latin typeface="Times New Roman" charset="0"/>
                <a:ea typeface="Times New Roman" charset="0"/>
                <a:cs typeface="Times New Roman" charset="0"/>
              </a:rPr>
              <a:t>tutti i componenti della classe</a:t>
            </a:r>
            <a:r>
              <a:rPr lang="it-IT" sz="2399" dirty="0">
                <a:latin typeface="Times New Roman" charset="0"/>
                <a:ea typeface="Times New Roman" charset="0"/>
                <a:cs typeface="Times New Roman" charset="0"/>
              </a:rPr>
              <a:t>, in virtù della </a:t>
            </a:r>
            <a:r>
              <a:rPr lang="it-IT" sz="2399" dirty="0">
                <a:solidFill>
                  <a:srgbClr val="00B050"/>
                </a:solidFill>
                <a:latin typeface="Times New Roman" charset="0"/>
                <a:ea typeface="Times New Roman" charset="0"/>
                <a:cs typeface="Times New Roman" charset="0"/>
              </a:rPr>
              <a:t>mediazione didattica di tutto il team docente</a:t>
            </a:r>
            <a:r>
              <a:rPr lang="it-IT" sz="2399" dirty="0">
                <a:latin typeface="Times New Roman" charset="0"/>
                <a:ea typeface="Times New Roman" charset="0"/>
                <a:cs typeface="Times New Roman" charset="0"/>
              </a:rPr>
              <a:t>, possano </a:t>
            </a:r>
            <a:r>
              <a:rPr lang="it-IT" sz="2399" dirty="0">
                <a:solidFill>
                  <a:srgbClr val="00B050"/>
                </a:solidFill>
                <a:latin typeface="Times New Roman" charset="0"/>
                <a:ea typeface="Times New Roman" charset="0"/>
                <a:cs typeface="Times New Roman" charset="0"/>
              </a:rPr>
              <a:t>lavorare insieme </a:t>
            </a:r>
            <a:r>
              <a:rPr lang="it-IT" sz="2399" dirty="0">
                <a:latin typeface="Times New Roman" charset="0"/>
                <a:ea typeface="Times New Roman" charset="0"/>
                <a:cs typeface="Times New Roman" charset="0"/>
              </a:rPr>
              <a:t>e vivere l’</a:t>
            </a:r>
            <a:r>
              <a:rPr lang="it-IT" sz="2399" dirty="0">
                <a:solidFill>
                  <a:srgbClr val="FF0000"/>
                </a:solidFill>
                <a:latin typeface="Times New Roman" charset="0"/>
                <a:ea typeface="Times New Roman" charset="0"/>
                <a:cs typeface="Times New Roman" charset="0"/>
              </a:rPr>
              <a:t>esperienza scolastica</a:t>
            </a:r>
            <a:r>
              <a:rPr lang="it-IT" sz="2399" dirty="0">
                <a:latin typeface="Times New Roman" charset="0"/>
                <a:ea typeface="Times New Roman" charset="0"/>
                <a:cs typeface="Times New Roman" charset="0"/>
              </a:rPr>
              <a:t>, che non è fatta di sole conoscenze, ma anche di relazionalità, di cooperazione, di confronto, di aiuto reciproco, perché nel futuro prossimo, con l’ingresso in società, possano dimostrare di aver maturato le </a:t>
            </a:r>
            <a:r>
              <a:rPr lang="it-IT" sz="2399" dirty="0">
                <a:solidFill>
                  <a:srgbClr val="FF0000"/>
                </a:solidFill>
                <a:latin typeface="Times New Roman" charset="0"/>
                <a:ea typeface="Times New Roman" charset="0"/>
                <a:cs typeface="Times New Roman" charset="0"/>
              </a:rPr>
              <a:t>caratteristiche dell’uomo/cittadino</a:t>
            </a:r>
            <a:r>
              <a:rPr lang="it-IT" sz="2399" dirty="0">
                <a:latin typeface="Times New Roman" charset="0"/>
                <a:ea typeface="Times New Roman" charset="0"/>
                <a:cs typeface="Times New Roman" charset="0"/>
              </a:rPr>
              <a:t> (</a:t>
            </a:r>
            <a:r>
              <a:rPr lang="it-IT" sz="2399" dirty="0">
                <a:solidFill>
                  <a:srgbClr val="00B0F0"/>
                </a:solidFill>
                <a:latin typeface="Times New Roman" charset="0"/>
                <a:ea typeface="Times New Roman" charset="0"/>
                <a:cs typeface="Times New Roman" charset="0"/>
              </a:rPr>
              <a:t>ALLEATO</a:t>
            </a:r>
            <a:r>
              <a:rPr lang="it-IT" sz="2399" dirty="0">
                <a:latin typeface="Times New Roman" charset="0"/>
                <a:ea typeface="Times New Roman" charset="0"/>
                <a:cs typeface="Times New Roman" charset="0"/>
              </a:rPr>
              <a:t>) delineato nella Carta Costituzionale.</a:t>
            </a:r>
          </a:p>
        </p:txBody>
      </p:sp>
      <p:sp>
        <p:nvSpPr>
          <p:cNvPr id="6" name="Rettangolo 5"/>
          <p:cNvSpPr/>
          <p:nvPr/>
        </p:nvSpPr>
        <p:spPr>
          <a:xfrm>
            <a:off x="2157423" y="413461"/>
            <a:ext cx="7861792" cy="646163"/>
          </a:xfrm>
          <a:prstGeom prst="rect">
            <a:avLst/>
          </a:prstGeom>
          <a:solidFill>
            <a:schemeClr val="bg1"/>
          </a:solidFill>
          <a:ln w="19050">
            <a:solidFill>
              <a:srgbClr val="00B050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lIns="91416" tIns="45708" rIns="91416" bIns="45708">
            <a:spAutoFit/>
          </a:bodyPr>
          <a:lstStyle/>
          <a:p>
            <a:pPr algn="ctr"/>
            <a:r>
              <a:rPr lang="it-IT" sz="3599" b="1" spc="50" dirty="0">
                <a:ln w="9525" cmpd="sng">
                  <a:solidFill>
                    <a:srgbClr val="00B050"/>
                  </a:solidFill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Progettazione e Conduzione</a:t>
            </a:r>
          </a:p>
        </p:txBody>
      </p:sp>
    </p:spTree>
    <p:extLst>
      <p:ext uri="{BB962C8B-B14F-4D97-AF65-F5344CB8AC3E}">
        <p14:creationId xmlns:p14="http://schemas.microsoft.com/office/powerpoint/2010/main" val="13262555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-1" y="893"/>
            <a:ext cx="12188825" cy="6856214"/>
          </a:xfrm>
          <a:prstGeom prst="rect">
            <a:avLst/>
          </a:prstGeom>
          <a:noFill/>
          <a:ln w="38100">
            <a:solidFill>
              <a:srgbClr val="00B050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799"/>
          </a:p>
        </p:txBody>
      </p:sp>
      <p:sp>
        <p:nvSpPr>
          <p:cNvPr id="3" name="CasellaDiTesto 2"/>
          <p:cNvSpPr txBox="1"/>
          <p:nvPr/>
        </p:nvSpPr>
        <p:spPr>
          <a:xfrm>
            <a:off x="503637" y="789271"/>
            <a:ext cx="11201530" cy="5630844"/>
          </a:xfrm>
          <a:prstGeom prst="rect">
            <a:avLst/>
          </a:prstGeom>
          <a:solidFill>
            <a:schemeClr val="bg1"/>
          </a:solidFill>
          <a:ln w="28575">
            <a:solidFill>
              <a:srgbClr val="00B050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r>
              <a:rPr lang="it-IT" sz="2399" dirty="0">
                <a:latin typeface="Times New Roman" charset="0"/>
                <a:ea typeface="Times New Roman" charset="0"/>
                <a:cs typeface="Times New Roman" charset="0"/>
              </a:rPr>
              <a:t> </a:t>
            </a:r>
          </a:p>
          <a:p>
            <a:r>
              <a:rPr lang="it-IT" sz="2399" dirty="0">
                <a:latin typeface="Times New Roman" charset="0"/>
                <a:ea typeface="Times New Roman" charset="0"/>
                <a:cs typeface="Times New Roman" charset="0"/>
              </a:rPr>
              <a:t>Le </a:t>
            </a:r>
            <a:r>
              <a:rPr lang="it-IT" sz="2399" dirty="0">
                <a:solidFill>
                  <a:srgbClr val="FF0000"/>
                </a:solidFill>
                <a:latin typeface="Times New Roman" charset="0"/>
                <a:ea typeface="Times New Roman" charset="0"/>
                <a:cs typeface="Times New Roman" charset="0"/>
              </a:rPr>
              <a:t>linee guida </a:t>
            </a:r>
            <a:r>
              <a:rPr lang="it-IT" sz="2399" dirty="0">
                <a:latin typeface="Times New Roman" charset="0"/>
                <a:ea typeface="Times New Roman" charset="0"/>
                <a:cs typeface="Times New Roman" charset="0"/>
              </a:rPr>
              <a:t>da seguire perché si realizzi, all’interno di una classe, l’</a:t>
            </a:r>
            <a:r>
              <a:rPr lang="it-IT" sz="2399" dirty="0">
                <a:solidFill>
                  <a:srgbClr val="FF0000"/>
                </a:solidFill>
                <a:latin typeface="Times New Roman" charset="0"/>
                <a:ea typeface="Times New Roman" charset="0"/>
                <a:cs typeface="Times New Roman" charset="0"/>
              </a:rPr>
              <a:t>inclusione</a:t>
            </a:r>
            <a:r>
              <a:rPr lang="it-IT" sz="2399" dirty="0">
                <a:latin typeface="Times New Roman" charset="0"/>
                <a:ea typeface="Times New Roman" charset="0"/>
                <a:cs typeface="Times New Roman" charset="0"/>
              </a:rPr>
              <a:t> </a:t>
            </a:r>
          </a:p>
          <a:p>
            <a:r>
              <a:rPr lang="it-IT" sz="2399" dirty="0">
                <a:latin typeface="Times New Roman" charset="0"/>
                <a:ea typeface="Times New Roman" charset="0"/>
                <a:cs typeface="Times New Roman" charset="0"/>
              </a:rPr>
              <a:t>possono così essere sintetizzate: </a:t>
            </a:r>
          </a:p>
          <a:p>
            <a:r>
              <a:rPr lang="it-IT" sz="2399" dirty="0">
                <a:latin typeface="Times New Roman" charset="0"/>
                <a:ea typeface="Times New Roman" charset="0"/>
                <a:cs typeface="Times New Roman" charset="0"/>
              </a:rPr>
              <a:t> </a:t>
            </a:r>
          </a:p>
          <a:p>
            <a:r>
              <a:rPr lang="it-IT" sz="2399" dirty="0">
                <a:latin typeface="Times New Roman" charset="0"/>
                <a:ea typeface="Times New Roman" charset="0"/>
                <a:cs typeface="Times New Roman" charset="0"/>
              </a:rPr>
              <a:t>A)  Convocazione del </a:t>
            </a:r>
            <a:r>
              <a:rPr lang="it-IT" sz="2399" dirty="0">
                <a:solidFill>
                  <a:srgbClr val="FF0000"/>
                </a:solidFill>
                <a:latin typeface="Times New Roman" charset="0"/>
                <a:ea typeface="Times New Roman" charset="0"/>
                <a:cs typeface="Times New Roman" charset="0"/>
              </a:rPr>
              <a:t>gruppo di lavoro </a:t>
            </a:r>
            <a:r>
              <a:rPr lang="it-IT" sz="2399" dirty="0">
                <a:latin typeface="Times New Roman" charset="0"/>
                <a:ea typeface="Times New Roman" charset="0"/>
                <a:cs typeface="Times New Roman" charset="0"/>
              </a:rPr>
              <a:t>per l’inclusione</a:t>
            </a:r>
          </a:p>
          <a:p>
            <a:r>
              <a:rPr lang="it-IT" sz="2399" dirty="0">
                <a:latin typeface="Times New Roman" charset="0"/>
                <a:ea typeface="Times New Roman" charset="0"/>
                <a:cs typeface="Times New Roman" charset="0"/>
              </a:rPr>
              <a:t>B)  </a:t>
            </a:r>
            <a:r>
              <a:rPr lang="it-IT" sz="2399" dirty="0">
                <a:solidFill>
                  <a:srgbClr val="FF0000"/>
                </a:solidFill>
                <a:latin typeface="Times New Roman" charset="0"/>
                <a:ea typeface="Times New Roman" charset="0"/>
                <a:cs typeface="Times New Roman" charset="0"/>
              </a:rPr>
              <a:t>Confronto con i genitori </a:t>
            </a:r>
            <a:r>
              <a:rPr lang="it-IT" sz="2399" dirty="0">
                <a:latin typeface="Times New Roman" charset="0"/>
                <a:ea typeface="Times New Roman" charset="0"/>
                <a:cs typeface="Times New Roman" charset="0"/>
              </a:rPr>
              <a:t>per avere chiaro il progetto di vita del ragazzo</a:t>
            </a:r>
          </a:p>
          <a:p>
            <a:pPr marL="457063" indent="-457063">
              <a:buAutoNum type="alphaUcParenR" startAt="3"/>
            </a:pPr>
            <a:r>
              <a:rPr lang="it-IT" sz="2399" dirty="0">
                <a:latin typeface="Times New Roman" charset="0"/>
                <a:ea typeface="Times New Roman" charset="0"/>
                <a:cs typeface="Times New Roman" charset="0"/>
              </a:rPr>
              <a:t>Riferimento al </a:t>
            </a:r>
            <a:r>
              <a:rPr lang="it-IT" sz="2399" dirty="0">
                <a:solidFill>
                  <a:srgbClr val="FF0000"/>
                </a:solidFill>
                <a:latin typeface="Times New Roman" charset="0"/>
                <a:ea typeface="Times New Roman" charset="0"/>
                <a:cs typeface="Times New Roman" charset="0"/>
              </a:rPr>
              <a:t>portfolio degli anni precedenti </a:t>
            </a:r>
            <a:r>
              <a:rPr lang="it-IT" sz="2399" dirty="0">
                <a:latin typeface="Times New Roman" charset="0"/>
                <a:ea typeface="Times New Roman" charset="0"/>
                <a:cs typeface="Times New Roman" charset="0"/>
              </a:rPr>
              <a:t>dello studente</a:t>
            </a:r>
          </a:p>
          <a:p>
            <a:pPr marL="457063" indent="-457063">
              <a:buFontTx/>
              <a:buAutoNum type="alphaUcParenR" startAt="3"/>
            </a:pPr>
            <a:r>
              <a:rPr lang="it-IT" sz="2399" dirty="0">
                <a:solidFill>
                  <a:srgbClr val="FF0000"/>
                </a:solidFill>
                <a:latin typeface="Times New Roman" charset="0"/>
                <a:ea typeface="Times New Roman" charset="0"/>
                <a:cs typeface="Times New Roman" charset="0"/>
              </a:rPr>
              <a:t>Coinvolgimento</a:t>
            </a:r>
            <a:r>
              <a:rPr lang="it-IT" sz="2399" dirty="0">
                <a:latin typeface="Times New Roman" charset="0"/>
                <a:ea typeface="Times New Roman" charset="0"/>
                <a:cs typeface="Times New Roman" charset="0"/>
              </a:rPr>
              <a:t> delle </a:t>
            </a:r>
            <a:r>
              <a:rPr lang="it-IT" sz="2399" dirty="0">
                <a:solidFill>
                  <a:srgbClr val="FF0000"/>
                </a:solidFill>
                <a:latin typeface="Times New Roman" charset="0"/>
                <a:ea typeface="Times New Roman" charset="0"/>
                <a:cs typeface="Times New Roman" charset="0"/>
              </a:rPr>
              <a:t>associazioni</a:t>
            </a:r>
            <a:r>
              <a:rPr lang="it-IT" sz="2399" dirty="0">
                <a:latin typeface="Times New Roman" charset="0"/>
                <a:ea typeface="Times New Roman" charset="0"/>
                <a:cs typeface="Times New Roman" charset="0"/>
              </a:rPr>
              <a:t> presenti sul territorio </a:t>
            </a:r>
          </a:p>
          <a:p>
            <a:pPr marL="457063" indent="-457063">
              <a:buAutoNum type="alphaUcParenR" startAt="5"/>
            </a:pPr>
            <a:r>
              <a:rPr lang="it-IT" sz="2399" dirty="0">
                <a:solidFill>
                  <a:srgbClr val="FF0000"/>
                </a:solidFill>
                <a:latin typeface="Times New Roman" charset="0"/>
                <a:ea typeface="Times New Roman" charset="0"/>
                <a:cs typeface="Times New Roman" charset="0"/>
              </a:rPr>
              <a:t>Analisi dei bisogni </a:t>
            </a:r>
            <a:r>
              <a:rPr lang="it-IT" sz="2399" dirty="0">
                <a:latin typeface="Times New Roman" charset="0"/>
                <a:ea typeface="Times New Roman" charset="0"/>
                <a:cs typeface="Times New Roman" charset="0"/>
              </a:rPr>
              <a:t>degli allievi con Disabilità e con Disturbi Specifici dell’apprendimento</a:t>
            </a:r>
          </a:p>
          <a:p>
            <a:pPr marL="457063" indent="-457063">
              <a:buAutoNum type="alphaUcParenR" startAt="5"/>
            </a:pPr>
            <a:r>
              <a:rPr lang="it-IT" sz="2399" dirty="0">
                <a:latin typeface="Times New Roman" charset="0"/>
                <a:ea typeface="Times New Roman" charset="0"/>
                <a:cs typeface="Times New Roman" charset="0"/>
              </a:rPr>
              <a:t>Redazione di </a:t>
            </a:r>
            <a:r>
              <a:rPr lang="it-IT" sz="2399" dirty="0">
                <a:solidFill>
                  <a:srgbClr val="FF0000"/>
                </a:solidFill>
                <a:latin typeface="Times New Roman" charset="0"/>
                <a:ea typeface="Times New Roman" charset="0"/>
                <a:cs typeface="Times New Roman" charset="0"/>
              </a:rPr>
              <a:t>Piani di Funzionamento </a:t>
            </a:r>
            <a:r>
              <a:rPr lang="it-IT" sz="2399" dirty="0">
                <a:latin typeface="Times New Roman" charset="0"/>
                <a:ea typeface="Times New Roman" charset="0"/>
                <a:cs typeface="Times New Roman" charset="0"/>
              </a:rPr>
              <a:t>e di </a:t>
            </a:r>
            <a:r>
              <a:rPr lang="it-IT" sz="2399" dirty="0">
                <a:solidFill>
                  <a:srgbClr val="FF0000"/>
                </a:solidFill>
                <a:latin typeface="Times New Roman" charset="0"/>
                <a:ea typeface="Times New Roman" charset="0"/>
                <a:cs typeface="Times New Roman" charset="0"/>
              </a:rPr>
              <a:t>Piani Didattici Personalizzati</a:t>
            </a:r>
          </a:p>
          <a:p>
            <a:pPr marL="457063" indent="-457063">
              <a:buAutoNum type="alphaUcParenR" startAt="5"/>
            </a:pPr>
            <a:r>
              <a:rPr lang="it-IT" sz="2399" dirty="0">
                <a:latin typeface="Times New Roman" charset="0"/>
                <a:ea typeface="Times New Roman" charset="0"/>
                <a:cs typeface="Times New Roman" charset="0"/>
              </a:rPr>
              <a:t> Articolazione di </a:t>
            </a:r>
            <a:r>
              <a:rPr lang="it-IT" sz="2399" dirty="0">
                <a:solidFill>
                  <a:srgbClr val="FF0000"/>
                </a:solidFill>
                <a:latin typeface="Times New Roman" charset="0"/>
                <a:ea typeface="Times New Roman" charset="0"/>
                <a:cs typeface="Times New Roman" charset="0"/>
              </a:rPr>
              <a:t>unità</a:t>
            </a:r>
            <a:r>
              <a:rPr lang="it-IT" sz="2399" dirty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it-IT" sz="2399" dirty="0">
                <a:solidFill>
                  <a:srgbClr val="FF0000"/>
                </a:solidFill>
                <a:latin typeface="Times New Roman" charset="0"/>
                <a:ea typeface="Times New Roman" charset="0"/>
                <a:cs typeface="Times New Roman" charset="0"/>
              </a:rPr>
              <a:t>di</a:t>
            </a:r>
            <a:r>
              <a:rPr lang="it-IT" sz="2399" dirty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it-IT" sz="2399" dirty="0">
                <a:solidFill>
                  <a:srgbClr val="FF0000"/>
                </a:solidFill>
                <a:latin typeface="Times New Roman" charset="0"/>
                <a:ea typeface="Times New Roman" charset="0"/>
                <a:cs typeface="Times New Roman" charset="0"/>
              </a:rPr>
              <a:t>apprendimento</a:t>
            </a:r>
            <a:r>
              <a:rPr lang="it-IT" sz="2399" dirty="0">
                <a:latin typeface="Times New Roman" charset="0"/>
                <a:ea typeface="Times New Roman" charset="0"/>
                <a:cs typeface="Times New Roman" charset="0"/>
              </a:rPr>
              <a:t> con </a:t>
            </a:r>
            <a:r>
              <a:rPr lang="it-IT" sz="2399" dirty="0">
                <a:solidFill>
                  <a:srgbClr val="00B050"/>
                </a:solidFill>
                <a:latin typeface="Times New Roman" charset="0"/>
                <a:ea typeface="Times New Roman" charset="0"/>
                <a:cs typeface="Times New Roman" charset="0"/>
              </a:rPr>
              <a:t>curvature</a:t>
            </a:r>
            <a:r>
              <a:rPr lang="it-IT" sz="2399" dirty="0">
                <a:latin typeface="Times New Roman" charset="0"/>
                <a:ea typeface="Times New Roman" charset="0"/>
                <a:cs typeface="Times New Roman" charset="0"/>
              </a:rPr>
              <a:t> sulle potenzialità degli studenti con Bisogni Educativi Speciali presenti in classe e disponendo, ove necessario, l’utilizzo di </a:t>
            </a:r>
            <a:r>
              <a:rPr lang="it-IT" sz="2399" dirty="0">
                <a:solidFill>
                  <a:srgbClr val="00B050"/>
                </a:solidFill>
                <a:latin typeface="Times New Roman" charset="0"/>
                <a:ea typeface="Times New Roman" charset="0"/>
                <a:cs typeface="Times New Roman" charset="0"/>
              </a:rPr>
              <a:t>strumenti compensativi</a:t>
            </a:r>
            <a:r>
              <a:rPr lang="it-IT" sz="2399" dirty="0">
                <a:latin typeface="Times New Roman" charset="0"/>
                <a:ea typeface="Times New Roman" charset="0"/>
                <a:cs typeface="Times New Roman" charset="0"/>
              </a:rPr>
              <a:t>, come l’utilizzo dei di libri digitali, audiolibri e computer e l’adozione di </a:t>
            </a:r>
            <a:r>
              <a:rPr lang="it-IT" sz="2399" dirty="0">
                <a:solidFill>
                  <a:srgbClr val="00B050"/>
                </a:solidFill>
                <a:latin typeface="Times New Roman" charset="0"/>
                <a:ea typeface="Times New Roman" charset="0"/>
                <a:cs typeface="Times New Roman" charset="0"/>
              </a:rPr>
              <a:t>misure dispensative</a:t>
            </a:r>
            <a:r>
              <a:rPr lang="it-IT" sz="2399" dirty="0">
                <a:latin typeface="Times New Roman" charset="0"/>
                <a:ea typeface="Times New Roman" charset="0"/>
                <a:cs typeface="Times New Roman" charset="0"/>
              </a:rPr>
              <a:t>.  </a:t>
            </a:r>
          </a:p>
        </p:txBody>
      </p:sp>
      <p:sp>
        <p:nvSpPr>
          <p:cNvPr id="6" name="Rettangolo 5"/>
          <p:cNvSpPr/>
          <p:nvPr/>
        </p:nvSpPr>
        <p:spPr>
          <a:xfrm>
            <a:off x="2157423" y="413461"/>
            <a:ext cx="7861792" cy="646163"/>
          </a:xfrm>
          <a:prstGeom prst="rect">
            <a:avLst/>
          </a:prstGeom>
          <a:solidFill>
            <a:schemeClr val="bg1"/>
          </a:solidFill>
          <a:ln w="19050">
            <a:solidFill>
              <a:srgbClr val="00B050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lIns="91416" tIns="45708" rIns="91416" bIns="45708">
            <a:spAutoFit/>
          </a:bodyPr>
          <a:lstStyle/>
          <a:p>
            <a:pPr algn="ctr"/>
            <a:r>
              <a:rPr lang="it-IT" sz="3599" b="1" spc="50" dirty="0">
                <a:ln w="9525" cmpd="sng">
                  <a:solidFill>
                    <a:srgbClr val="00B050"/>
                  </a:solidFill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Progettazione e Conduzione</a:t>
            </a:r>
          </a:p>
        </p:txBody>
      </p:sp>
    </p:spTree>
    <p:extLst>
      <p:ext uri="{BB962C8B-B14F-4D97-AF65-F5344CB8AC3E}">
        <p14:creationId xmlns:p14="http://schemas.microsoft.com/office/powerpoint/2010/main" val="16443406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ttangolo con singolo angolo ritagliato 7"/>
          <p:cNvSpPr/>
          <p:nvPr/>
        </p:nvSpPr>
        <p:spPr>
          <a:xfrm>
            <a:off x="1737694" y="1643050"/>
            <a:ext cx="8685038" cy="2714644"/>
          </a:xfrm>
          <a:prstGeom prst="snip1Rect">
            <a:avLst>
              <a:gd name="adj" fmla="val 43918"/>
            </a:avLst>
          </a:prstGeom>
          <a:ln w="38100">
            <a:solidFill>
              <a:srgbClr val="FFFF00"/>
            </a:solidFill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6000" i="1" dirty="0" smtClean="0">
                <a:latin typeface="Chalkduster" charset="0"/>
                <a:ea typeface="Chalkduster" charset="0"/>
                <a:cs typeface="Chalkduster" charset="0"/>
              </a:rPr>
              <a:t>Progetto </a:t>
            </a:r>
          </a:p>
          <a:p>
            <a:pPr algn="ctr"/>
            <a:r>
              <a:rPr lang="it-IT" sz="6000" i="1" dirty="0" smtClean="0">
                <a:latin typeface="Chalkduster" charset="0"/>
                <a:ea typeface="Chalkduster" charset="0"/>
                <a:cs typeface="Chalkduster" charset="0"/>
              </a:rPr>
              <a:t>Scuola inclusiva</a:t>
            </a:r>
          </a:p>
          <a:p>
            <a:pPr algn="ctr"/>
            <a:endParaRPr lang="it-IT" sz="4000" i="1" dirty="0">
              <a:latin typeface="Chalkduster" charset="0"/>
              <a:ea typeface="Chalkduster" charset="0"/>
              <a:cs typeface="Chalkduster" charset="0"/>
            </a:endParaRPr>
          </a:p>
        </p:txBody>
      </p:sp>
      <p:sp>
        <p:nvSpPr>
          <p:cNvPr id="3" name="CasellaDiTesto 2"/>
          <p:cNvSpPr txBox="1"/>
          <p:nvPr/>
        </p:nvSpPr>
        <p:spPr>
          <a:xfrm>
            <a:off x="5133707" y="620688"/>
            <a:ext cx="1893012" cy="307777"/>
          </a:xfrm>
          <a:prstGeom prst="rect">
            <a:avLst/>
          </a:prstGeom>
          <a:solidFill>
            <a:srgbClr val="C00000"/>
          </a:solidFill>
          <a:ln w="19050">
            <a:solidFill>
              <a:srgbClr val="FFFF00"/>
            </a:solidFill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it-IT" sz="1400" b="1" i="1" dirty="0" smtClean="0">
                <a:solidFill>
                  <a:schemeClr val="bg1"/>
                </a:solidFill>
              </a:rPr>
              <a:t>Prof. Mario Malizia</a:t>
            </a:r>
            <a:endParaRPr lang="it-IT" sz="1400" b="1" i="1" dirty="0">
              <a:solidFill>
                <a:schemeClr val="bg1"/>
              </a:solidFill>
            </a:endParaRPr>
          </a:p>
        </p:txBody>
      </p:sp>
      <p:sp>
        <p:nvSpPr>
          <p:cNvPr id="2" name="CasellaDiTesto 1"/>
          <p:cNvSpPr txBox="1"/>
          <p:nvPr/>
        </p:nvSpPr>
        <p:spPr>
          <a:xfrm>
            <a:off x="3142084" y="928465"/>
            <a:ext cx="752432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dirty="0" smtClean="0">
                <a:hlinkClick r:id="rId2"/>
              </a:rPr>
              <a:t>www.mariomalizia.it</a:t>
            </a:r>
            <a:r>
              <a:rPr lang="it-IT" sz="1200" dirty="0" smtClean="0"/>
              <a:t>  -  </a:t>
            </a:r>
            <a:r>
              <a:rPr lang="it-IT" sz="1200" dirty="0" smtClean="0">
                <a:hlinkClick r:id="rId3"/>
              </a:rPr>
              <a:t>www.didatticaagocce.it</a:t>
            </a:r>
            <a:r>
              <a:rPr lang="it-IT" sz="1200" dirty="0" smtClean="0"/>
              <a:t>  -  </a:t>
            </a:r>
            <a:r>
              <a:rPr lang="it-IT" sz="1200" dirty="0" smtClean="0">
                <a:hlinkClick r:id="rId4"/>
              </a:rPr>
              <a:t>mail@mariomalizia.it</a:t>
            </a:r>
            <a:r>
              <a:rPr lang="it-IT" sz="1200" dirty="0" smtClean="0"/>
              <a:t>  -  </a:t>
            </a:r>
            <a:r>
              <a:rPr lang="it-IT" sz="1200" dirty="0" smtClean="0">
                <a:solidFill>
                  <a:schemeClr val="accent2"/>
                </a:solidFill>
              </a:rPr>
              <a:t>330700022</a:t>
            </a:r>
            <a:endParaRPr lang="it-IT" sz="1200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01110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-1" y="893"/>
            <a:ext cx="12188825" cy="6856214"/>
          </a:xfrm>
          <a:prstGeom prst="rect">
            <a:avLst/>
          </a:prstGeom>
          <a:noFill/>
          <a:ln w="38100">
            <a:solidFill>
              <a:srgbClr val="00B050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799"/>
          </a:p>
        </p:txBody>
      </p:sp>
      <p:sp>
        <p:nvSpPr>
          <p:cNvPr id="3" name="CasellaDiTesto 2"/>
          <p:cNvSpPr txBox="1"/>
          <p:nvPr/>
        </p:nvSpPr>
        <p:spPr>
          <a:xfrm>
            <a:off x="503637" y="569872"/>
            <a:ext cx="11201530" cy="6000080"/>
          </a:xfrm>
          <a:prstGeom prst="rect">
            <a:avLst/>
          </a:prstGeom>
          <a:solidFill>
            <a:schemeClr val="bg1"/>
          </a:solidFill>
          <a:ln w="28575">
            <a:solidFill>
              <a:srgbClr val="00B050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r>
              <a:rPr lang="it-IT" sz="2399" dirty="0">
                <a:latin typeface="Times New Roman" charset="0"/>
                <a:ea typeface="Times New Roman" charset="0"/>
                <a:cs typeface="Times New Roman" charset="0"/>
              </a:rPr>
              <a:t> </a:t>
            </a:r>
          </a:p>
          <a:p>
            <a:endParaRPr lang="it-IT" sz="1050" dirty="0">
              <a:latin typeface="Times New Roman" charset="0"/>
              <a:ea typeface="Times New Roman" charset="0"/>
              <a:cs typeface="Times New Roman" charset="0"/>
            </a:endParaRPr>
          </a:p>
          <a:p>
            <a:r>
              <a:rPr lang="it-IT" sz="1999" dirty="0">
                <a:latin typeface="Times New Roman" charset="0"/>
                <a:ea typeface="Times New Roman" charset="0"/>
                <a:cs typeface="Times New Roman" charset="0"/>
              </a:rPr>
              <a:t>Occorre, inoltre, </a:t>
            </a:r>
            <a:r>
              <a:rPr lang="it-IT" sz="1999" dirty="0">
                <a:solidFill>
                  <a:srgbClr val="FF0000"/>
                </a:solidFill>
                <a:latin typeface="Times New Roman" charset="0"/>
                <a:ea typeface="Times New Roman" charset="0"/>
                <a:cs typeface="Times New Roman" charset="0"/>
              </a:rPr>
              <a:t>riconoscere</a:t>
            </a:r>
            <a:r>
              <a:rPr lang="it-IT" sz="1999" dirty="0">
                <a:latin typeface="Times New Roman" charset="0"/>
                <a:ea typeface="Times New Roman" charset="0"/>
                <a:cs typeface="Times New Roman" charset="0"/>
              </a:rPr>
              <a:t> e </a:t>
            </a:r>
            <a:r>
              <a:rPr lang="it-IT" sz="1999" dirty="0">
                <a:solidFill>
                  <a:srgbClr val="FF0000"/>
                </a:solidFill>
                <a:latin typeface="Times New Roman" charset="0"/>
                <a:ea typeface="Times New Roman" charset="0"/>
                <a:cs typeface="Times New Roman" charset="0"/>
              </a:rPr>
              <a:t>comprendere</a:t>
            </a:r>
            <a:r>
              <a:rPr lang="it-IT" sz="1999" dirty="0">
                <a:latin typeface="Times New Roman" charset="0"/>
                <a:ea typeface="Times New Roman" charset="0"/>
                <a:cs typeface="Times New Roman" charset="0"/>
              </a:rPr>
              <a:t> gli </a:t>
            </a:r>
            <a:r>
              <a:rPr lang="it-IT" sz="1999" dirty="0">
                <a:solidFill>
                  <a:srgbClr val="FF0000"/>
                </a:solidFill>
                <a:latin typeface="Times New Roman" charset="0"/>
                <a:ea typeface="Times New Roman" charset="0"/>
                <a:cs typeface="Times New Roman" charset="0"/>
              </a:rPr>
              <a:t>stati d’animo e le sensazioni</a:t>
            </a:r>
            <a:r>
              <a:rPr lang="it-IT" sz="1999" dirty="0">
                <a:latin typeface="Times New Roman" charset="0"/>
                <a:ea typeface="Times New Roman" charset="0"/>
                <a:cs typeface="Times New Roman" charset="0"/>
              </a:rPr>
              <a:t> provati dagli studenti, soprattutto di </a:t>
            </a:r>
            <a:r>
              <a:rPr lang="it-IT" sz="1999" dirty="0">
                <a:solidFill>
                  <a:srgbClr val="FF0000"/>
                </a:solidFill>
                <a:latin typeface="Times New Roman" charset="0"/>
                <a:ea typeface="Times New Roman" charset="0"/>
                <a:cs typeface="Times New Roman" charset="0"/>
              </a:rPr>
              <a:t>quelli che vivono situazioni di disagio </a:t>
            </a:r>
            <a:r>
              <a:rPr lang="it-IT" sz="1999" dirty="0">
                <a:latin typeface="Times New Roman" charset="0"/>
                <a:ea typeface="Times New Roman" charset="0"/>
                <a:cs typeface="Times New Roman" charset="0"/>
              </a:rPr>
              <a:t>provocate da </a:t>
            </a:r>
            <a:r>
              <a:rPr lang="it-IT" sz="1999" dirty="0">
                <a:solidFill>
                  <a:srgbClr val="FF0000"/>
                </a:solidFill>
                <a:latin typeface="Times New Roman" charset="0"/>
                <a:ea typeface="Times New Roman" charset="0"/>
                <a:cs typeface="Times New Roman" charset="0"/>
              </a:rPr>
              <a:t>disabilità </a:t>
            </a:r>
            <a:r>
              <a:rPr lang="it-IT" sz="1999" dirty="0">
                <a:latin typeface="Times New Roman" charset="0"/>
                <a:ea typeface="Times New Roman" charset="0"/>
                <a:cs typeface="Times New Roman" charset="0"/>
              </a:rPr>
              <a:t>o da  </a:t>
            </a:r>
            <a:r>
              <a:rPr lang="it-IT" sz="1999" dirty="0">
                <a:solidFill>
                  <a:srgbClr val="FF0000"/>
                </a:solidFill>
                <a:latin typeface="Times New Roman" charset="0"/>
                <a:ea typeface="Times New Roman" charset="0"/>
                <a:cs typeface="Times New Roman" charset="0"/>
              </a:rPr>
              <a:t>disturbi</a:t>
            </a:r>
            <a:r>
              <a:rPr lang="it-IT" sz="1999" dirty="0">
                <a:latin typeface="Times New Roman" charset="0"/>
                <a:ea typeface="Times New Roman" charset="0"/>
                <a:cs typeface="Times New Roman" charset="0"/>
              </a:rPr>
              <a:t> legati all’apprendimento, adottando le </a:t>
            </a:r>
            <a:r>
              <a:rPr lang="it-IT" sz="1999" dirty="0">
                <a:solidFill>
                  <a:srgbClr val="FF0000"/>
                </a:solidFill>
                <a:latin typeface="Times New Roman" charset="0"/>
                <a:ea typeface="Times New Roman" charset="0"/>
                <a:cs typeface="Times New Roman" charset="0"/>
              </a:rPr>
              <a:t>metodologie</a:t>
            </a:r>
            <a:r>
              <a:rPr lang="it-IT" sz="1999" dirty="0">
                <a:latin typeface="Times New Roman" charset="0"/>
                <a:ea typeface="Times New Roman" charset="0"/>
                <a:cs typeface="Times New Roman" charset="0"/>
              </a:rPr>
              <a:t> più opportune e le </a:t>
            </a:r>
            <a:r>
              <a:rPr lang="it-IT" sz="1999" dirty="0">
                <a:solidFill>
                  <a:srgbClr val="FF0000"/>
                </a:solidFill>
                <a:latin typeface="Times New Roman" charset="0"/>
                <a:ea typeface="Times New Roman" charset="0"/>
                <a:cs typeface="Times New Roman" charset="0"/>
              </a:rPr>
              <a:t>strategie</a:t>
            </a:r>
            <a:r>
              <a:rPr lang="it-IT" sz="1999" dirty="0">
                <a:latin typeface="Times New Roman" charset="0"/>
                <a:ea typeface="Times New Roman" charset="0"/>
                <a:cs typeface="Times New Roman" charset="0"/>
              </a:rPr>
              <a:t> didattiche più funzionali durante le varie fasi di svolgimento delle attività. </a:t>
            </a:r>
          </a:p>
          <a:p>
            <a:r>
              <a:rPr lang="it-IT" sz="1999" dirty="0">
                <a:latin typeface="Times New Roman" charset="0"/>
                <a:ea typeface="Times New Roman" charset="0"/>
                <a:cs typeface="Times New Roman" charset="0"/>
              </a:rPr>
              <a:t> </a:t>
            </a:r>
          </a:p>
          <a:p>
            <a:r>
              <a:rPr lang="it-IT" sz="1999" dirty="0">
                <a:latin typeface="Times New Roman" charset="0"/>
                <a:ea typeface="Times New Roman" charset="0"/>
                <a:cs typeface="Times New Roman" charset="0"/>
              </a:rPr>
              <a:t>Ciò richiede il ricorso ad una </a:t>
            </a:r>
            <a:r>
              <a:rPr lang="it-IT" sz="1999" dirty="0">
                <a:solidFill>
                  <a:srgbClr val="00B050"/>
                </a:solidFill>
                <a:latin typeface="Times New Roman" charset="0"/>
                <a:ea typeface="Times New Roman" charset="0"/>
                <a:cs typeface="Times New Roman" charset="0"/>
              </a:rPr>
              <a:t>metodologia </a:t>
            </a:r>
            <a:r>
              <a:rPr lang="it-IT" sz="1999" dirty="0">
                <a:latin typeface="Times New Roman" charset="0"/>
                <a:ea typeface="Times New Roman" charset="0"/>
                <a:cs typeface="Times New Roman" charset="0"/>
              </a:rPr>
              <a:t>che possa far da </a:t>
            </a:r>
            <a:r>
              <a:rPr lang="it-IT" sz="1999" dirty="0">
                <a:solidFill>
                  <a:srgbClr val="00B050"/>
                </a:solidFill>
                <a:latin typeface="Times New Roman" charset="0"/>
                <a:ea typeface="Times New Roman" charset="0"/>
                <a:cs typeface="Times New Roman" charset="0"/>
              </a:rPr>
              <a:t>sfondo</a:t>
            </a:r>
            <a:r>
              <a:rPr lang="it-IT" sz="1999" dirty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it-IT" sz="1999" dirty="0">
                <a:solidFill>
                  <a:srgbClr val="00B050"/>
                </a:solidFill>
                <a:latin typeface="Times New Roman" charset="0"/>
                <a:ea typeface="Times New Roman" charset="0"/>
                <a:cs typeface="Times New Roman" charset="0"/>
              </a:rPr>
              <a:t>integratore</a:t>
            </a:r>
            <a:r>
              <a:rPr lang="it-IT" sz="1999" dirty="0">
                <a:latin typeface="Times New Roman" charset="0"/>
                <a:ea typeface="Times New Roman" charset="0"/>
                <a:cs typeface="Times New Roman" charset="0"/>
              </a:rPr>
              <a:t> delle azioni da mettere in atto in campo didattico e questa non può che essere individuata nel </a:t>
            </a:r>
            <a:r>
              <a:rPr lang="it-IT" sz="1999" dirty="0">
                <a:solidFill>
                  <a:srgbClr val="FF0000"/>
                </a:solidFill>
                <a:latin typeface="Times New Roman" charset="0"/>
                <a:ea typeface="Times New Roman" charset="0"/>
                <a:cs typeface="Times New Roman" charset="0"/>
              </a:rPr>
              <a:t>COOPERATIVE LEARNING</a:t>
            </a:r>
            <a:r>
              <a:rPr lang="it-IT" sz="1999" dirty="0">
                <a:latin typeface="Times New Roman" charset="0"/>
                <a:ea typeface="Times New Roman" charset="0"/>
                <a:cs typeface="Times New Roman" charset="0"/>
              </a:rPr>
              <a:t>, la quale, praticata assiduamente sulla base della </a:t>
            </a:r>
            <a:r>
              <a:rPr lang="it-IT" sz="1999" dirty="0">
                <a:solidFill>
                  <a:srgbClr val="FF0000"/>
                </a:solidFill>
                <a:latin typeface="Times New Roman" charset="0"/>
                <a:ea typeface="Times New Roman" charset="0"/>
                <a:cs typeface="Times New Roman" charset="0"/>
              </a:rPr>
              <a:t>mediazione didattica </a:t>
            </a:r>
            <a:r>
              <a:rPr lang="it-IT" sz="1999" dirty="0">
                <a:latin typeface="Times New Roman" charset="0"/>
                <a:ea typeface="Times New Roman" charset="0"/>
                <a:cs typeface="Times New Roman" charset="0"/>
              </a:rPr>
              <a:t>scientificamente condotta, può contare </a:t>
            </a:r>
          </a:p>
          <a:p>
            <a:pPr marL="342797" indent="-342797">
              <a:lnSpc>
                <a:spcPct val="150000"/>
              </a:lnSpc>
              <a:buFontTx/>
              <a:buChar char="-"/>
            </a:pPr>
            <a:r>
              <a:rPr lang="it-IT" sz="1999" dirty="0">
                <a:latin typeface="Times New Roman" charset="0"/>
                <a:ea typeface="Times New Roman" charset="0"/>
                <a:cs typeface="Times New Roman" charset="0"/>
              </a:rPr>
              <a:t>sulla </a:t>
            </a:r>
            <a:r>
              <a:rPr lang="it-IT" sz="1999" dirty="0">
                <a:solidFill>
                  <a:srgbClr val="FF0000"/>
                </a:solidFill>
                <a:latin typeface="Times New Roman" charset="0"/>
                <a:ea typeface="Times New Roman" charset="0"/>
                <a:cs typeface="Times New Roman" charset="0"/>
              </a:rPr>
              <a:t>cooperazione </a:t>
            </a:r>
            <a:r>
              <a:rPr lang="it-IT" sz="1999" dirty="0">
                <a:latin typeface="Times New Roman" charset="0"/>
                <a:ea typeface="Times New Roman" charset="0"/>
                <a:cs typeface="Times New Roman" charset="0"/>
              </a:rPr>
              <a:t>fra studenti in possesso di competenze diversificate </a:t>
            </a:r>
          </a:p>
          <a:p>
            <a:pPr marL="342797" indent="-342797">
              <a:lnSpc>
                <a:spcPct val="150000"/>
              </a:lnSpc>
              <a:buFontTx/>
              <a:buChar char="-"/>
            </a:pPr>
            <a:r>
              <a:rPr lang="it-IT" sz="1999" dirty="0">
                <a:latin typeface="Times New Roman" charset="0"/>
                <a:ea typeface="Times New Roman" charset="0"/>
                <a:cs typeface="Times New Roman" charset="0"/>
              </a:rPr>
              <a:t>sul </a:t>
            </a:r>
            <a:r>
              <a:rPr lang="it-IT" sz="1999" dirty="0">
                <a:solidFill>
                  <a:srgbClr val="FF0000"/>
                </a:solidFill>
                <a:latin typeface="Times New Roman" charset="0"/>
                <a:ea typeface="Times New Roman" charset="0"/>
                <a:cs typeface="Times New Roman" charset="0"/>
              </a:rPr>
              <a:t>senso di appartenenza </a:t>
            </a:r>
            <a:r>
              <a:rPr lang="it-IT" sz="1999" dirty="0">
                <a:latin typeface="Times New Roman" charset="0"/>
                <a:ea typeface="Times New Roman" charset="0"/>
                <a:cs typeface="Times New Roman" charset="0"/>
              </a:rPr>
              <a:t>ad un gruppo </a:t>
            </a:r>
          </a:p>
          <a:p>
            <a:pPr marL="342797" indent="-342797">
              <a:lnSpc>
                <a:spcPct val="150000"/>
              </a:lnSpc>
              <a:buFontTx/>
              <a:buChar char="-"/>
            </a:pPr>
            <a:r>
              <a:rPr lang="it-IT" sz="1999" dirty="0">
                <a:latin typeface="Times New Roman" charset="0"/>
                <a:ea typeface="Times New Roman" charset="0"/>
                <a:cs typeface="Times New Roman" charset="0"/>
              </a:rPr>
              <a:t>sul </a:t>
            </a:r>
            <a:r>
              <a:rPr lang="it-IT" sz="1999" dirty="0">
                <a:solidFill>
                  <a:srgbClr val="FF0000"/>
                </a:solidFill>
                <a:latin typeface="Times New Roman" charset="0"/>
                <a:ea typeface="Times New Roman" charset="0"/>
                <a:cs typeface="Times New Roman" charset="0"/>
              </a:rPr>
              <a:t>confronto </a:t>
            </a:r>
            <a:r>
              <a:rPr lang="it-IT" sz="1999" dirty="0">
                <a:latin typeface="Times New Roman" charset="0"/>
                <a:ea typeface="Times New Roman" charset="0"/>
                <a:cs typeface="Times New Roman" charset="0"/>
              </a:rPr>
              <a:t>di punti di vista diversi</a:t>
            </a:r>
          </a:p>
          <a:p>
            <a:pPr marL="342797" indent="-342797">
              <a:lnSpc>
                <a:spcPct val="150000"/>
              </a:lnSpc>
              <a:buFontTx/>
              <a:buChar char="-"/>
            </a:pPr>
            <a:r>
              <a:rPr lang="it-IT" sz="1999" dirty="0">
                <a:latin typeface="Times New Roman" charset="0"/>
                <a:ea typeface="Times New Roman" charset="0"/>
                <a:cs typeface="Times New Roman" charset="0"/>
              </a:rPr>
              <a:t>sul </a:t>
            </a:r>
            <a:r>
              <a:rPr lang="it-IT" sz="1999" dirty="0">
                <a:solidFill>
                  <a:srgbClr val="FF0000"/>
                </a:solidFill>
                <a:latin typeface="Times New Roman" charset="0"/>
                <a:ea typeface="Times New Roman" charset="0"/>
                <a:cs typeface="Times New Roman" charset="0"/>
              </a:rPr>
              <a:t>benessere psicologico </a:t>
            </a:r>
            <a:r>
              <a:rPr lang="it-IT" sz="1999" dirty="0">
                <a:latin typeface="Times New Roman" charset="0"/>
                <a:ea typeface="Times New Roman" charset="0"/>
                <a:cs typeface="Times New Roman" charset="0"/>
              </a:rPr>
              <a:t>che si crea operando in gruppo e dividendosi responsabilità ed esiti </a:t>
            </a:r>
          </a:p>
          <a:p>
            <a:pPr marL="342797" indent="-342797">
              <a:lnSpc>
                <a:spcPct val="150000"/>
              </a:lnSpc>
              <a:buFontTx/>
              <a:buChar char="-"/>
            </a:pPr>
            <a:r>
              <a:rPr lang="it-IT" sz="1999" dirty="0">
                <a:latin typeface="Times New Roman" charset="0"/>
                <a:ea typeface="Times New Roman" charset="0"/>
                <a:cs typeface="Times New Roman" charset="0"/>
              </a:rPr>
              <a:t>sull’</a:t>
            </a:r>
            <a:r>
              <a:rPr lang="it-IT" sz="1999" dirty="0">
                <a:solidFill>
                  <a:srgbClr val="FF0000"/>
                </a:solidFill>
                <a:latin typeface="Times New Roman" charset="0"/>
                <a:ea typeface="Times New Roman" charset="0"/>
                <a:cs typeface="Times New Roman" charset="0"/>
              </a:rPr>
              <a:t>interdipendenza positiva </a:t>
            </a:r>
            <a:r>
              <a:rPr lang="it-IT" sz="1999" dirty="0">
                <a:latin typeface="Times New Roman" charset="0"/>
                <a:ea typeface="Times New Roman" charset="0"/>
                <a:cs typeface="Times New Roman" charset="0"/>
              </a:rPr>
              <a:t>che produce e che si configura come sostanziale risultato della finalità perseguita dal sistema nazionale di istruzione e formazione. </a:t>
            </a:r>
          </a:p>
        </p:txBody>
      </p:sp>
      <p:sp>
        <p:nvSpPr>
          <p:cNvPr id="6" name="Rettangolo 5"/>
          <p:cNvSpPr/>
          <p:nvPr/>
        </p:nvSpPr>
        <p:spPr>
          <a:xfrm>
            <a:off x="2157423" y="242817"/>
            <a:ext cx="7861792" cy="646163"/>
          </a:xfrm>
          <a:prstGeom prst="rect">
            <a:avLst/>
          </a:prstGeom>
          <a:solidFill>
            <a:schemeClr val="bg1"/>
          </a:solidFill>
          <a:ln w="19050">
            <a:solidFill>
              <a:srgbClr val="00B050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lIns="91416" tIns="45708" rIns="91416" bIns="45708">
            <a:spAutoFit/>
          </a:bodyPr>
          <a:lstStyle/>
          <a:p>
            <a:pPr algn="ctr"/>
            <a:r>
              <a:rPr lang="it-IT" sz="3599" b="1" spc="50" dirty="0">
                <a:ln w="9525" cmpd="sng">
                  <a:solidFill>
                    <a:srgbClr val="00B050"/>
                  </a:solidFill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Progettazione e Conduzione</a:t>
            </a:r>
          </a:p>
        </p:txBody>
      </p:sp>
    </p:spTree>
    <p:extLst>
      <p:ext uri="{BB962C8B-B14F-4D97-AF65-F5344CB8AC3E}">
        <p14:creationId xmlns:p14="http://schemas.microsoft.com/office/powerpoint/2010/main" val="4666210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-6094" y="242817"/>
            <a:ext cx="12188825" cy="6856214"/>
          </a:xfrm>
          <a:prstGeom prst="rect">
            <a:avLst/>
          </a:prstGeom>
          <a:noFill/>
          <a:ln w="38100">
            <a:solidFill>
              <a:srgbClr val="00B050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799"/>
          </a:p>
        </p:txBody>
      </p:sp>
      <p:sp>
        <p:nvSpPr>
          <p:cNvPr id="3" name="CasellaDiTesto 2"/>
          <p:cNvSpPr txBox="1"/>
          <p:nvPr/>
        </p:nvSpPr>
        <p:spPr>
          <a:xfrm>
            <a:off x="494015" y="1416665"/>
            <a:ext cx="11201530" cy="1200016"/>
          </a:xfrm>
          <a:prstGeom prst="rect">
            <a:avLst/>
          </a:prstGeom>
          <a:solidFill>
            <a:schemeClr val="bg1"/>
          </a:solidFill>
          <a:ln w="28575">
            <a:solidFill>
              <a:srgbClr val="00B050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r>
              <a:rPr lang="it-IT" sz="1799" dirty="0"/>
              <a:t>Analizzo la situazione:</a:t>
            </a:r>
          </a:p>
          <a:p>
            <a:pPr marL="171399" indent="-171399">
              <a:buFontTx/>
              <a:buChar char="-"/>
            </a:pPr>
            <a:r>
              <a:rPr lang="it-IT" sz="1799" b="1" dirty="0"/>
              <a:t>individuo le difficoltà</a:t>
            </a:r>
            <a:r>
              <a:rPr lang="it-IT" sz="1799" dirty="0"/>
              <a:t> degli alunni, in particolare di quelli con BES, </a:t>
            </a:r>
            <a:r>
              <a:rPr lang="it-IT" sz="1799" b="1" dirty="0"/>
              <a:t>mediante lo studio dei documenti sanitari</a:t>
            </a:r>
            <a:r>
              <a:rPr lang="it-IT" sz="1799" dirty="0"/>
              <a:t> (se con Disabilità o DSA) mediante il </a:t>
            </a:r>
            <a:r>
              <a:rPr lang="it-IT" sz="1799" b="1" dirty="0"/>
              <a:t>ricorso all’osservazione sistematica,</a:t>
            </a:r>
            <a:r>
              <a:rPr lang="it-IT" sz="1799" dirty="0"/>
              <a:t> fondata su indicatori scientifici riferiti alle difficoltà emerse; </a:t>
            </a:r>
          </a:p>
        </p:txBody>
      </p:sp>
      <p:sp>
        <p:nvSpPr>
          <p:cNvPr id="6" name="Rettangolo 5"/>
          <p:cNvSpPr/>
          <p:nvPr/>
        </p:nvSpPr>
        <p:spPr>
          <a:xfrm>
            <a:off x="2157423" y="454512"/>
            <a:ext cx="7861792" cy="646163"/>
          </a:xfrm>
          <a:prstGeom prst="rect">
            <a:avLst/>
          </a:prstGeom>
          <a:solidFill>
            <a:schemeClr val="bg1"/>
          </a:solidFill>
          <a:ln w="19050">
            <a:solidFill>
              <a:srgbClr val="00B050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lIns="91416" tIns="45708" rIns="91416" bIns="45708">
            <a:spAutoFit/>
          </a:bodyPr>
          <a:lstStyle/>
          <a:p>
            <a:pPr algn="ctr"/>
            <a:r>
              <a:rPr lang="it-IT" sz="3599" b="1" spc="50" dirty="0">
                <a:ln w="9525" cmpd="sng">
                  <a:solidFill>
                    <a:srgbClr val="00B050"/>
                  </a:solidFill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una “scaletta” operativa</a:t>
            </a:r>
          </a:p>
        </p:txBody>
      </p:sp>
      <p:sp>
        <p:nvSpPr>
          <p:cNvPr id="5" name="CasellaDiTesto 4"/>
          <p:cNvSpPr txBox="1"/>
          <p:nvPr/>
        </p:nvSpPr>
        <p:spPr>
          <a:xfrm>
            <a:off x="492415" y="2916204"/>
            <a:ext cx="11201530" cy="646163"/>
          </a:xfrm>
          <a:prstGeom prst="rect">
            <a:avLst/>
          </a:prstGeom>
          <a:solidFill>
            <a:schemeClr val="bg1"/>
          </a:solidFill>
          <a:ln w="28575">
            <a:solidFill>
              <a:srgbClr val="00B050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pPr lvl="0"/>
            <a:r>
              <a:rPr lang="it-IT" sz="1799" dirty="0"/>
              <a:t>Alla luce di questi dati </a:t>
            </a:r>
            <a:r>
              <a:rPr lang="it-IT" sz="1799" b="1" dirty="0"/>
              <a:t>progetto percorsi personalizzati</a:t>
            </a:r>
            <a:r>
              <a:rPr lang="it-IT" sz="1799" dirty="0"/>
              <a:t> funzionali a creare le condizioni migliori di apprendimento in rapporto alle possibilità di ognuno di essi; </a:t>
            </a:r>
          </a:p>
        </p:txBody>
      </p:sp>
      <p:sp>
        <p:nvSpPr>
          <p:cNvPr id="7" name="CasellaDiTesto 6"/>
          <p:cNvSpPr txBox="1"/>
          <p:nvPr/>
        </p:nvSpPr>
        <p:spPr>
          <a:xfrm>
            <a:off x="492414" y="3859242"/>
            <a:ext cx="11201530" cy="1200016"/>
          </a:xfrm>
          <a:prstGeom prst="rect">
            <a:avLst/>
          </a:prstGeom>
          <a:solidFill>
            <a:schemeClr val="bg1"/>
          </a:solidFill>
          <a:ln w="28575">
            <a:solidFill>
              <a:srgbClr val="00B050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pPr lvl="0"/>
            <a:r>
              <a:rPr lang="it-IT" sz="1799" dirty="0"/>
              <a:t>Mi avvarrò di </a:t>
            </a:r>
            <a:r>
              <a:rPr lang="it-IT" sz="1799" b="1" dirty="0"/>
              <a:t>metodologie cooperative</a:t>
            </a:r>
            <a:r>
              <a:rPr lang="it-IT" sz="1799" dirty="0"/>
              <a:t> all’interno delle quali utilizzerò </a:t>
            </a:r>
            <a:r>
              <a:rPr lang="it-IT" sz="1799" b="1" dirty="0"/>
              <a:t>strategie didattiche</a:t>
            </a:r>
            <a:r>
              <a:rPr lang="it-IT" sz="1799" dirty="0"/>
              <a:t> come il </a:t>
            </a:r>
            <a:r>
              <a:rPr lang="it-IT" sz="1799" dirty="0" err="1"/>
              <a:t>Modeling</a:t>
            </a:r>
            <a:r>
              <a:rPr lang="it-IT" sz="1799" dirty="0"/>
              <a:t>, il </a:t>
            </a:r>
            <a:r>
              <a:rPr lang="it-IT" sz="1799" dirty="0" err="1"/>
              <a:t>Prompting</a:t>
            </a:r>
            <a:r>
              <a:rPr lang="it-IT" sz="1799" dirty="0"/>
              <a:t>, il Peer tutoring o altre ritenute, di volta in volta, indispensabili per consentire agli alunni in difficoltà di sentirsi protetti e tranquillizzati e ricorrerò all’utilizzo delle </a:t>
            </a:r>
            <a:r>
              <a:rPr lang="it-IT" sz="1799" b="1" dirty="0"/>
              <a:t>tecnologie didattiche</a:t>
            </a:r>
            <a:r>
              <a:rPr lang="it-IT" sz="1799" dirty="0"/>
              <a:t>, sia in qualità di supporto alle attività, sia in qualità di </a:t>
            </a:r>
            <a:r>
              <a:rPr lang="it-IT" sz="1799" b="1" dirty="0"/>
              <a:t>strumenti compensativi</a:t>
            </a:r>
            <a:r>
              <a:rPr lang="it-IT" sz="1799" dirty="0"/>
              <a:t>.</a:t>
            </a:r>
          </a:p>
        </p:txBody>
      </p:sp>
      <p:sp>
        <p:nvSpPr>
          <p:cNvPr id="8" name="CasellaDiTesto 7"/>
          <p:cNvSpPr txBox="1"/>
          <p:nvPr/>
        </p:nvSpPr>
        <p:spPr>
          <a:xfrm>
            <a:off x="490815" y="5349158"/>
            <a:ext cx="11201530" cy="1199504"/>
          </a:xfrm>
          <a:prstGeom prst="rect">
            <a:avLst/>
          </a:prstGeom>
          <a:solidFill>
            <a:schemeClr val="bg1"/>
          </a:solidFill>
          <a:ln w="28575">
            <a:solidFill>
              <a:srgbClr val="00B050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pPr lvl="0"/>
            <a:r>
              <a:rPr lang="it-IT" sz="1799" dirty="0"/>
              <a:t>Metterò in atto la </a:t>
            </a:r>
            <a:r>
              <a:rPr lang="it-IT" sz="1799" b="1" dirty="0"/>
              <a:t>mediazione didattica</a:t>
            </a:r>
            <a:r>
              <a:rPr lang="it-IT" sz="1799" dirty="0"/>
              <a:t> e la </a:t>
            </a:r>
            <a:r>
              <a:rPr lang="it-IT" sz="1799" b="1" dirty="0"/>
              <a:t>relazione di aiuto</a:t>
            </a:r>
            <a:r>
              <a:rPr lang="it-IT" sz="1799" dirty="0"/>
              <a:t> e, mediante la </a:t>
            </a:r>
            <a:r>
              <a:rPr lang="it-IT" sz="1799" b="1" dirty="0"/>
              <a:t>valutazione formativa</a:t>
            </a:r>
            <a:r>
              <a:rPr lang="it-IT" sz="1799" dirty="0"/>
              <a:t> potrò costantemente </a:t>
            </a:r>
            <a:r>
              <a:rPr lang="it-IT" sz="1799" b="1" dirty="0"/>
              <a:t>regolare il processo di insegnamento</a:t>
            </a:r>
            <a:r>
              <a:rPr lang="it-IT" sz="1799" dirty="0"/>
              <a:t> per mettere ogni alunno nelle condizioni più favorevoli al conseguimento dei </a:t>
            </a:r>
            <a:r>
              <a:rPr lang="it-IT" sz="1799"/>
              <a:t>risultati attesi e più </a:t>
            </a:r>
            <a:r>
              <a:rPr lang="it-IT" sz="1799" dirty="0"/>
              <a:t>idonei a </a:t>
            </a:r>
            <a:r>
              <a:rPr lang="it-IT" sz="1799" b="1" dirty="0"/>
              <a:t>dare senso ai loro processi di apprendimento e di formazione.</a:t>
            </a:r>
            <a:endParaRPr lang="it-IT" sz="1799" dirty="0"/>
          </a:p>
        </p:txBody>
      </p:sp>
    </p:spTree>
    <p:extLst>
      <p:ext uri="{BB962C8B-B14F-4D97-AF65-F5344CB8AC3E}">
        <p14:creationId xmlns:p14="http://schemas.microsoft.com/office/powerpoint/2010/main" val="20373770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7" grpId="0" animBg="1"/>
      <p:bldP spid="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Rettangolo 54"/>
          <p:cNvSpPr/>
          <p:nvPr/>
        </p:nvSpPr>
        <p:spPr>
          <a:xfrm>
            <a:off x="207379" y="3030538"/>
            <a:ext cx="8034891" cy="371475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/>
          </a:p>
        </p:txBody>
      </p:sp>
      <p:sp>
        <p:nvSpPr>
          <p:cNvPr id="54" name="Rettangolo 53"/>
          <p:cNvSpPr/>
          <p:nvPr/>
        </p:nvSpPr>
        <p:spPr>
          <a:xfrm>
            <a:off x="209496" y="122238"/>
            <a:ext cx="11712698" cy="2786062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/>
          </a:p>
        </p:txBody>
      </p:sp>
      <p:sp>
        <p:nvSpPr>
          <p:cNvPr id="4" name="Rettangolo 3"/>
          <p:cNvSpPr/>
          <p:nvPr/>
        </p:nvSpPr>
        <p:spPr>
          <a:xfrm>
            <a:off x="0" y="0"/>
            <a:ext cx="12188825" cy="6858000"/>
          </a:xfrm>
          <a:prstGeom prst="rect">
            <a:avLst/>
          </a:prstGeom>
          <a:noFill/>
          <a:ln w="57150">
            <a:solidFill>
              <a:srgbClr val="0070C0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t-IT"/>
          </a:p>
        </p:txBody>
      </p:sp>
      <p:sp>
        <p:nvSpPr>
          <p:cNvPr id="2055" name="AutoShape 24" descr="Risultati immagini per ragazzi non vedenti"/>
          <p:cNvSpPr>
            <a:spLocks noChangeAspect="1" noChangeArrowheads="1"/>
          </p:cNvSpPr>
          <p:nvPr/>
        </p:nvSpPr>
        <p:spPr bwMode="auto">
          <a:xfrm>
            <a:off x="0" y="-136525"/>
            <a:ext cx="406294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2056" name="AutoShape 30" descr="Risultati immagini per ragazzi con ritardo mentale grave"/>
          <p:cNvSpPr>
            <a:spLocks noChangeAspect="1" noChangeArrowheads="1"/>
          </p:cNvSpPr>
          <p:nvPr/>
        </p:nvSpPr>
        <p:spPr bwMode="auto">
          <a:xfrm>
            <a:off x="0" y="-136525"/>
            <a:ext cx="406294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2057" name="AutoShape 44" descr="Risultati immagini per DSA"/>
          <p:cNvSpPr>
            <a:spLocks noChangeAspect="1" noChangeArrowheads="1"/>
          </p:cNvSpPr>
          <p:nvPr/>
        </p:nvSpPr>
        <p:spPr bwMode="auto">
          <a:xfrm>
            <a:off x="0" y="-136525"/>
            <a:ext cx="406294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56" name="Rettangolo 55"/>
          <p:cNvSpPr/>
          <p:nvPr/>
        </p:nvSpPr>
        <p:spPr>
          <a:xfrm>
            <a:off x="8432721" y="3027363"/>
            <a:ext cx="3523332" cy="3714750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/>
          </a:p>
        </p:txBody>
      </p:sp>
      <p:sp>
        <p:nvSpPr>
          <p:cNvPr id="57" name="Rettangolo 56"/>
          <p:cNvSpPr/>
          <p:nvPr/>
        </p:nvSpPr>
        <p:spPr>
          <a:xfrm>
            <a:off x="571313" y="4429133"/>
            <a:ext cx="5581976" cy="646331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>
              <a:defRPr/>
            </a:pPr>
            <a:r>
              <a:rPr lang="it-IT" sz="3600" b="1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Soggetti con disabilità</a:t>
            </a:r>
          </a:p>
        </p:txBody>
      </p:sp>
      <p:sp>
        <p:nvSpPr>
          <p:cNvPr id="59" name="Rettangolo 58"/>
          <p:cNvSpPr/>
          <p:nvPr/>
        </p:nvSpPr>
        <p:spPr>
          <a:xfrm>
            <a:off x="8999703" y="3472766"/>
            <a:ext cx="1758815" cy="1384995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>
              <a:defRPr/>
            </a:pPr>
            <a:r>
              <a:rPr lang="it-IT" sz="2800" b="1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Soggetti</a:t>
            </a:r>
          </a:p>
          <a:p>
            <a:pPr algn="ctr">
              <a:defRPr/>
            </a:pPr>
            <a:r>
              <a:rPr lang="it-IT" sz="2800" b="1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con </a:t>
            </a:r>
          </a:p>
          <a:p>
            <a:pPr algn="ctr">
              <a:defRPr/>
            </a:pPr>
            <a:r>
              <a:rPr lang="it-IT" sz="2800" b="1" spc="150" dirty="0" err="1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D.S.A.</a:t>
            </a:r>
            <a:endParaRPr lang="it-IT" sz="2800" b="1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62" name="Rettangolo 61"/>
          <p:cNvSpPr/>
          <p:nvPr/>
        </p:nvSpPr>
        <p:spPr>
          <a:xfrm>
            <a:off x="1809249" y="1214423"/>
            <a:ext cx="6869188" cy="646331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>
              <a:defRPr/>
            </a:pPr>
            <a:r>
              <a:rPr lang="it-IT" sz="3600" b="1" spc="150" dirty="0">
                <a:ln w="11430"/>
                <a:solidFill>
                  <a:srgbClr val="FF00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Soggetti con varie difficoltà</a:t>
            </a:r>
          </a:p>
        </p:txBody>
      </p:sp>
      <p:sp>
        <p:nvSpPr>
          <p:cNvPr id="58" name="Rettangolo 57"/>
          <p:cNvSpPr/>
          <p:nvPr/>
        </p:nvSpPr>
        <p:spPr>
          <a:xfrm>
            <a:off x="1" y="0"/>
            <a:ext cx="12142892" cy="6846125"/>
          </a:xfrm>
          <a:prstGeom prst="rect">
            <a:avLst/>
          </a:prstGeom>
          <a:solidFill>
            <a:srgbClr val="FF0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/>
          </a:p>
        </p:txBody>
      </p:sp>
      <p:sp>
        <p:nvSpPr>
          <p:cNvPr id="60" name="Rettangolo arrotondato 59"/>
          <p:cNvSpPr/>
          <p:nvPr/>
        </p:nvSpPr>
        <p:spPr>
          <a:xfrm>
            <a:off x="1058127" y="1309798"/>
            <a:ext cx="10072758" cy="3098721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FF00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>
              <a:defRPr/>
            </a:pPr>
            <a:r>
              <a:rPr lang="it-IT" sz="8800" b="1" spc="150" dirty="0">
                <a:ln w="11430"/>
                <a:solidFill>
                  <a:srgbClr val="FF0000"/>
                </a:solidFill>
                <a:latin typeface="Colonna MT" pitchFamily="82" charset="0"/>
              </a:rPr>
              <a:t>Bisogni Educativi</a:t>
            </a:r>
          </a:p>
          <a:p>
            <a:pPr algn="ctr">
              <a:defRPr/>
            </a:pPr>
            <a:r>
              <a:rPr lang="it-IT" sz="8800" b="1" spc="150" dirty="0">
                <a:ln w="11430"/>
                <a:solidFill>
                  <a:srgbClr val="FF0000"/>
                </a:solidFill>
                <a:latin typeface="Colonna MT" pitchFamily="82" charset="0"/>
              </a:rPr>
              <a:t>Speciali</a:t>
            </a:r>
          </a:p>
        </p:txBody>
      </p:sp>
      <p:sp>
        <p:nvSpPr>
          <p:cNvPr id="14" name="CasellaDiTesto 13"/>
          <p:cNvSpPr txBox="1"/>
          <p:nvPr/>
        </p:nvSpPr>
        <p:spPr>
          <a:xfrm>
            <a:off x="613344" y="5000637"/>
            <a:ext cx="1095097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000" b="1" dirty="0" smtClean="0">
                <a:solidFill>
                  <a:schemeClr val="bg1"/>
                </a:solidFill>
              </a:rPr>
              <a:t>DIRETTIVA del 27.12.2012</a:t>
            </a:r>
          </a:p>
          <a:p>
            <a:pPr algn="ctr"/>
            <a:r>
              <a:rPr lang="it-IT" sz="2000" b="1" dirty="0" smtClean="0">
                <a:solidFill>
                  <a:schemeClr val="bg1"/>
                </a:solidFill>
              </a:rPr>
              <a:t>ALUNNI CON </a:t>
            </a:r>
            <a:r>
              <a:rPr lang="it-IT" sz="2000" b="1" dirty="0" smtClean="0">
                <a:solidFill>
                  <a:srgbClr val="FFFF00"/>
                </a:solidFill>
              </a:rPr>
              <a:t>DISABILITÀ, CON </a:t>
            </a:r>
            <a:r>
              <a:rPr lang="it-IT" sz="2000" b="1" dirty="0" err="1" smtClean="0">
                <a:solidFill>
                  <a:srgbClr val="FFFF00"/>
                </a:solidFill>
              </a:rPr>
              <a:t>D.S.A.</a:t>
            </a:r>
            <a:r>
              <a:rPr lang="it-IT" sz="2000" b="1" dirty="0" smtClean="0">
                <a:solidFill>
                  <a:srgbClr val="FFFF00"/>
                </a:solidFill>
              </a:rPr>
              <a:t>, CON SVANTAGGIO SOCIO ECONOMICO, LINGUISTICO, SOCIO-CULTURALE</a:t>
            </a:r>
            <a:endParaRPr lang="it-IT" sz="2000" b="1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6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Rettangolo 54"/>
          <p:cNvSpPr/>
          <p:nvPr/>
        </p:nvSpPr>
        <p:spPr>
          <a:xfrm>
            <a:off x="207379" y="3030538"/>
            <a:ext cx="8034891" cy="371475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/>
          </a:p>
        </p:txBody>
      </p:sp>
      <p:sp>
        <p:nvSpPr>
          <p:cNvPr id="54" name="Rettangolo 53"/>
          <p:cNvSpPr/>
          <p:nvPr/>
        </p:nvSpPr>
        <p:spPr>
          <a:xfrm>
            <a:off x="209496" y="117476"/>
            <a:ext cx="11712698" cy="2786063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/>
          </a:p>
        </p:txBody>
      </p:sp>
      <p:sp>
        <p:nvSpPr>
          <p:cNvPr id="4" name="Rettangolo 3"/>
          <p:cNvSpPr/>
          <p:nvPr/>
        </p:nvSpPr>
        <p:spPr>
          <a:xfrm>
            <a:off x="0" y="0"/>
            <a:ext cx="12188825" cy="6858000"/>
          </a:xfrm>
          <a:prstGeom prst="rect">
            <a:avLst/>
          </a:prstGeom>
          <a:noFill/>
          <a:ln w="57150">
            <a:solidFill>
              <a:srgbClr val="0070C0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t-IT"/>
          </a:p>
        </p:txBody>
      </p:sp>
      <p:pic>
        <p:nvPicPr>
          <p:cNvPr id="6" name="Picture 2" descr="http://unodeiblog.myblog.it/media/01/02/1854759438.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94930" y="1506666"/>
            <a:ext cx="1714066" cy="1065079"/>
          </a:xfrm>
          <a:prstGeom prst="rect">
            <a:avLst/>
          </a:prstGeom>
          <a:noFill/>
          <a:ln w="19050">
            <a:solidFill>
              <a:srgbClr val="0070C0"/>
            </a:solidFill>
            <a:miter lim="800000"/>
            <a:headEnd/>
            <a:tailEnd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pic>
        <p:nvPicPr>
          <p:cNvPr id="7" name="Picture 2" descr="http://www.disabili.com/images/stories/picchiar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9409" y="1506665"/>
            <a:ext cx="1523614" cy="1076346"/>
          </a:xfrm>
          <a:prstGeom prst="rect">
            <a:avLst/>
          </a:prstGeom>
          <a:noFill/>
          <a:ln w="9525">
            <a:solidFill>
              <a:srgbClr val="0070C0"/>
            </a:solidFill>
            <a:miter lim="800000"/>
            <a:headEnd/>
            <a:tailEnd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pic>
        <p:nvPicPr>
          <p:cNvPr id="8" name="Picture 2" descr="http://www.synergiacentrotrauma.it/modules/wfsection/images/article/separati-genitori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967040" y="214290"/>
            <a:ext cx="1794015" cy="928694"/>
          </a:xfrm>
          <a:prstGeom prst="rect">
            <a:avLst/>
          </a:prstGeom>
          <a:noFill/>
          <a:ln w="9525">
            <a:solidFill>
              <a:srgbClr val="0070C0"/>
            </a:solidFill>
            <a:miter lim="800000"/>
            <a:headEnd/>
            <a:tailEnd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grpSp>
        <p:nvGrpSpPr>
          <p:cNvPr id="2" name="Gruppo 10"/>
          <p:cNvGrpSpPr>
            <a:grpSpLocks/>
          </p:cNvGrpSpPr>
          <p:nvPr/>
        </p:nvGrpSpPr>
        <p:grpSpPr bwMode="auto">
          <a:xfrm>
            <a:off x="6147317" y="1362076"/>
            <a:ext cx="1595551" cy="1285875"/>
            <a:chOff x="-428660" y="4019384"/>
            <a:chExt cx="1197205" cy="1381215"/>
          </a:xfrm>
        </p:grpSpPr>
        <p:pic>
          <p:nvPicPr>
            <p:cNvPr id="9" name="Picture 2" descr="http://www.annuncio.it/public/FotografieAnnunci/20114444151.32.215.97614CAMPANA%20DI%20VETRO%20CON%20POMOLO.jpg"/>
            <p:cNvPicPr>
              <a:picLocks noChangeAspect="1" noChangeArrowheads="1"/>
            </p:cNvPicPr>
            <p:nvPr/>
          </p:nvPicPr>
          <p:blipFill>
            <a:blip r:embed="rId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-428660" y="4019384"/>
              <a:ext cx="1197205" cy="13812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</p:pic>
        <p:pic>
          <p:nvPicPr>
            <p:cNvPr id="3129" name="Picture 6" descr="http://talpaonline.altervista.org/portale/e107_images/primino2.jpg"/>
            <p:cNvPicPr>
              <a:picLocks noChangeAspect="1" noChangeArrowheads="1"/>
            </p:cNvPicPr>
            <p:nvPr/>
          </p:nvPicPr>
          <p:blipFill>
            <a:blip r:embed="rId6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-182449" y="4313966"/>
              <a:ext cx="614288" cy="8660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12" name="Picture 4" descr="http://www.cinemah.com/editoriale/2004/0911/beslan03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148700" y="1506665"/>
            <a:ext cx="1472807" cy="1065079"/>
          </a:xfrm>
          <a:prstGeom prst="rect">
            <a:avLst/>
          </a:prstGeom>
          <a:noFill/>
          <a:ln>
            <a:solidFill>
              <a:srgbClr val="0070C0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pic>
        <p:nvPicPr>
          <p:cNvPr id="13" name="Picture 4" descr="http://www.vivimontagne.it/VostreFoto/Cina/Bambini/Bambini%C2%AD_002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39410" y="214290"/>
            <a:ext cx="1495081" cy="928694"/>
          </a:xfrm>
          <a:prstGeom prst="rect">
            <a:avLst/>
          </a:prstGeom>
          <a:noFill/>
          <a:ln w="12700">
            <a:solidFill>
              <a:srgbClr val="0070C0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pic>
        <p:nvPicPr>
          <p:cNvPr id="14" name="Picture 4" descr="http://www.ilnuovosud.it/site/wp-content/uploads/2009/01/1580283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148700" y="214290"/>
            <a:ext cx="1523614" cy="928694"/>
          </a:xfrm>
          <a:prstGeom prst="rect">
            <a:avLst/>
          </a:prstGeom>
          <a:noFill/>
          <a:ln>
            <a:solidFill>
              <a:srgbClr val="0070C0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pic>
        <p:nvPicPr>
          <p:cNvPr id="15" name="Picture 4" descr="http://polab.it/srl/wp-content/uploads/2010/07/pc.bambino.jp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8015767" y="214290"/>
            <a:ext cx="1618840" cy="928694"/>
          </a:xfrm>
          <a:prstGeom prst="rect">
            <a:avLst/>
          </a:prstGeom>
          <a:noFill/>
          <a:ln>
            <a:solidFill>
              <a:srgbClr val="0070C0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pic>
        <p:nvPicPr>
          <p:cNvPr id="16" name="Picture 4" descr="http://4.bp.blogspot.com/_CMSQqH2nZwY/TS2fUHWDWyI/AAAAAAAADEE/4P7E0q5XiWI/s1600/BAMBINI01G%255B1%255D.jp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6050077" y="214290"/>
            <a:ext cx="1618840" cy="928694"/>
          </a:xfrm>
          <a:prstGeom prst="rect">
            <a:avLst/>
          </a:prstGeom>
          <a:noFill/>
          <a:ln w="9525">
            <a:solidFill>
              <a:srgbClr val="0070C0"/>
            </a:solidFill>
            <a:miter lim="800000"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pic>
        <p:nvPicPr>
          <p:cNvPr id="17" name="Picture 4" descr="http://a7.sphotos.ak.fbcdn.net/hphotos-ak-snc6/227206_203570636346204_184235438279724_484861_3438188_n.jpg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4053217" y="214291"/>
            <a:ext cx="1618840" cy="958567"/>
          </a:xfrm>
          <a:prstGeom prst="rect">
            <a:avLst/>
          </a:prstGeom>
          <a:noFill/>
          <a:ln>
            <a:solidFill>
              <a:srgbClr val="0070C0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pic>
        <p:nvPicPr>
          <p:cNvPr id="2065" name="Picture 2" descr="http://dietologia.blog.tiscali.it/files/2013/01/bambino-con-influenza.jpg">
            <a:hlinkClick r:id="rId13"/>
          </p:cNvPr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8051820" y="1577975"/>
            <a:ext cx="1428377" cy="928688"/>
          </a:xfrm>
          <a:prstGeom prst="rect">
            <a:avLst/>
          </a:prstGeom>
          <a:noFill/>
          <a:ln w="9525">
            <a:solidFill>
              <a:srgbClr val="0070C0"/>
            </a:solidFill>
            <a:miter lim="800000"/>
            <a:headEnd/>
            <a:tailEnd/>
          </a:ln>
        </p:spPr>
      </p:pic>
      <p:pic>
        <p:nvPicPr>
          <p:cNvPr id="2066" name="Picture 4" descr="Risultati immagini per bambino malato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9956324" y="1577975"/>
            <a:ext cx="1809278" cy="928688"/>
          </a:xfrm>
          <a:prstGeom prst="rect">
            <a:avLst/>
          </a:prstGeom>
          <a:noFill/>
          <a:ln w="9525">
            <a:solidFill>
              <a:srgbClr val="0070C0"/>
            </a:solidFill>
            <a:miter lim="800000"/>
            <a:headEnd/>
            <a:tailEnd/>
          </a:ln>
        </p:spPr>
      </p:pic>
      <p:pic>
        <p:nvPicPr>
          <p:cNvPr id="2067" name="Picture 6" descr="Risultati immagini per ragazzi down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338579" y="3219450"/>
            <a:ext cx="1441075" cy="1214438"/>
          </a:xfrm>
          <a:prstGeom prst="rect">
            <a:avLst/>
          </a:prstGeom>
          <a:noFill/>
          <a:ln w="38100">
            <a:solidFill>
              <a:srgbClr val="FFFF00"/>
            </a:solidFill>
            <a:miter lim="800000"/>
            <a:headEnd/>
            <a:tailEnd/>
          </a:ln>
        </p:spPr>
      </p:pic>
      <p:sp>
        <p:nvSpPr>
          <p:cNvPr id="2068" name="CasellaDiTesto 18"/>
          <p:cNvSpPr txBox="1">
            <a:spLocks noChangeArrowheads="1"/>
          </p:cNvSpPr>
          <p:nvPr/>
        </p:nvSpPr>
        <p:spPr bwMode="auto">
          <a:xfrm>
            <a:off x="374553" y="1133475"/>
            <a:ext cx="1582854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it-IT" b="1" i="1">
                <a:solidFill>
                  <a:srgbClr val="002060"/>
                </a:solidFill>
              </a:rPr>
              <a:t>stranieri</a:t>
            </a:r>
          </a:p>
        </p:txBody>
      </p:sp>
      <p:sp>
        <p:nvSpPr>
          <p:cNvPr id="2069" name="CasellaDiTesto 19"/>
          <p:cNvSpPr txBox="1">
            <a:spLocks noChangeArrowheads="1"/>
          </p:cNvSpPr>
          <p:nvPr/>
        </p:nvSpPr>
        <p:spPr bwMode="auto">
          <a:xfrm>
            <a:off x="2147858" y="1123950"/>
            <a:ext cx="1428377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it-IT" b="1" i="1">
                <a:solidFill>
                  <a:srgbClr val="002060"/>
                </a:solidFill>
              </a:rPr>
              <a:t>obesi</a:t>
            </a:r>
          </a:p>
        </p:txBody>
      </p:sp>
      <p:sp>
        <p:nvSpPr>
          <p:cNvPr id="2070" name="CasellaDiTesto 20"/>
          <p:cNvSpPr txBox="1">
            <a:spLocks noChangeArrowheads="1"/>
          </p:cNvSpPr>
          <p:nvPr/>
        </p:nvSpPr>
        <p:spPr bwMode="auto">
          <a:xfrm>
            <a:off x="4149703" y="1123950"/>
            <a:ext cx="1523603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it-IT" b="1" i="1">
                <a:solidFill>
                  <a:srgbClr val="002060"/>
                </a:solidFill>
              </a:rPr>
              <a:t>denutriti</a:t>
            </a:r>
          </a:p>
        </p:txBody>
      </p:sp>
      <p:sp>
        <p:nvSpPr>
          <p:cNvPr id="2071" name="CasellaDiTesto 21"/>
          <p:cNvSpPr txBox="1">
            <a:spLocks noChangeArrowheads="1"/>
          </p:cNvSpPr>
          <p:nvPr/>
        </p:nvSpPr>
        <p:spPr bwMode="auto">
          <a:xfrm>
            <a:off x="6242541" y="1123950"/>
            <a:ext cx="1428379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it-IT" b="1" i="1">
                <a:solidFill>
                  <a:srgbClr val="002060"/>
                </a:solidFill>
              </a:rPr>
              <a:t>poveri</a:t>
            </a:r>
          </a:p>
        </p:txBody>
      </p:sp>
      <p:sp>
        <p:nvSpPr>
          <p:cNvPr id="2072" name="CasellaDiTesto 22"/>
          <p:cNvSpPr txBox="1">
            <a:spLocks noChangeArrowheads="1"/>
          </p:cNvSpPr>
          <p:nvPr/>
        </p:nvSpPr>
        <p:spPr bwMode="auto">
          <a:xfrm>
            <a:off x="7956595" y="1123950"/>
            <a:ext cx="1714054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it-IT" b="1" i="1">
                <a:solidFill>
                  <a:srgbClr val="002060"/>
                </a:solidFill>
              </a:rPr>
              <a:t>trascurati</a:t>
            </a:r>
          </a:p>
        </p:txBody>
      </p:sp>
      <p:sp>
        <p:nvSpPr>
          <p:cNvPr id="2073" name="CasellaDiTesto 23"/>
          <p:cNvSpPr txBox="1">
            <a:spLocks noChangeArrowheads="1"/>
          </p:cNvSpPr>
          <p:nvPr/>
        </p:nvSpPr>
        <p:spPr bwMode="auto">
          <a:xfrm>
            <a:off x="10241999" y="1123950"/>
            <a:ext cx="1428379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it-IT" b="1" i="1">
                <a:solidFill>
                  <a:srgbClr val="002060"/>
                </a:solidFill>
              </a:rPr>
              <a:t>contesi</a:t>
            </a:r>
          </a:p>
        </p:txBody>
      </p:sp>
      <p:sp>
        <p:nvSpPr>
          <p:cNvPr id="2074" name="CasellaDiTesto 24"/>
          <p:cNvSpPr txBox="1">
            <a:spLocks noChangeArrowheads="1"/>
          </p:cNvSpPr>
          <p:nvPr/>
        </p:nvSpPr>
        <p:spPr bwMode="auto">
          <a:xfrm>
            <a:off x="150245" y="2540000"/>
            <a:ext cx="1904504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it-IT" b="1" i="1">
                <a:solidFill>
                  <a:srgbClr val="002060"/>
                </a:solidFill>
              </a:rPr>
              <a:t>maltrattati</a:t>
            </a:r>
          </a:p>
        </p:txBody>
      </p:sp>
      <p:sp>
        <p:nvSpPr>
          <p:cNvPr id="2075" name="CasellaDiTesto 25"/>
          <p:cNvSpPr txBox="1">
            <a:spLocks noChangeArrowheads="1"/>
          </p:cNvSpPr>
          <p:nvPr/>
        </p:nvSpPr>
        <p:spPr bwMode="auto">
          <a:xfrm>
            <a:off x="2052632" y="2552700"/>
            <a:ext cx="1714054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it-IT" b="1" i="1">
                <a:solidFill>
                  <a:srgbClr val="002060"/>
                </a:solidFill>
              </a:rPr>
              <a:t>in guerra</a:t>
            </a:r>
          </a:p>
        </p:txBody>
      </p:sp>
      <p:sp>
        <p:nvSpPr>
          <p:cNvPr id="2076" name="CasellaDiTesto 26"/>
          <p:cNvSpPr txBox="1">
            <a:spLocks noChangeArrowheads="1"/>
          </p:cNvSpPr>
          <p:nvPr/>
        </p:nvSpPr>
        <p:spPr bwMode="auto">
          <a:xfrm>
            <a:off x="3785731" y="2552700"/>
            <a:ext cx="2190179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it-IT" b="1" i="1">
                <a:solidFill>
                  <a:srgbClr val="002060"/>
                </a:solidFill>
              </a:rPr>
              <a:t>abbandonati</a:t>
            </a:r>
          </a:p>
        </p:txBody>
      </p:sp>
      <p:sp>
        <p:nvSpPr>
          <p:cNvPr id="2077" name="CasellaDiTesto 27"/>
          <p:cNvSpPr txBox="1">
            <a:spLocks noChangeArrowheads="1"/>
          </p:cNvSpPr>
          <p:nvPr/>
        </p:nvSpPr>
        <p:spPr bwMode="auto">
          <a:xfrm>
            <a:off x="5956867" y="2525713"/>
            <a:ext cx="1999728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it-IT" b="1" i="1">
                <a:solidFill>
                  <a:srgbClr val="002060"/>
                </a:solidFill>
              </a:rPr>
              <a:t>iperprotetti</a:t>
            </a:r>
          </a:p>
        </p:txBody>
      </p:sp>
      <p:sp>
        <p:nvSpPr>
          <p:cNvPr id="2078" name="CasellaDiTesto 28"/>
          <p:cNvSpPr txBox="1">
            <a:spLocks noChangeArrowheads="1"/>
          </p:cNvSpPr>
          <p:nvPr/>
        </p:nvSpPr>
        <p:spPr bwMode="auto">
          <a:xfrm>
            <a:off x="7821163" y="2525713"/>
            <a:ext cx="199973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it-IT" b="1" i="1">
                <a:solidFill>
                  <a:srgbClr val="002060"/>
                </a:solidFill>
              </a:rPr>
              <a:t>indisposti</a:t>
            </a:r>
          </a:p>
        </p:txBody>
      </p:sp>
      <p:sp>
        <p:nvSpPr>
          <p:cNvPr id="2079" name="CasellaDiTesto 29"/>
          <p:cNvSpPr txBox="1">
            <a:spLocks noChangeArrowheads="1"/>
          </p:cNvSpPr>
          <p:nvPr/>
        </p:nvSpPr>
        <p:spPr bwMode="auto">
          <a:xfrm>
            <a:off x="9861098" y="2525713"/>
            <a:ext cx="199973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it-IT" b="1" i="1">
                <a:solidFill>
                  <a:srgbClr val="002060"/>
                </a:solidFill>
              </a:rPr>
              <a:t>malati</a:t>
            </a:r>
          </a:p>
        </p:txBody>
      </p:sp>
      <p:pic>
        <p:nvPicPr>
          <p:cNvPr id="2080" name="Picture 22" descr="Risultati immagini per ragazzi con sindrome asperger"/>
          <p:cNvPicPr>
            <a:picLocks noChangeAspect="1" noChangeArrowheads="1"/>
          </p:cNvPicPr>
          <p:nvPr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1938362" y="3219450"/>
            <a:ext cx="1904504" cy="1212850"/>
          </a:xfrm>
          <a:prstGeom prst="rect">
            <a:avLst/>
          </a:prstGeom>
          <a:noFill/>
          <a:ln w="38100">
            <a:solidFill>
              <a:srgbClr val="FFFF00"/>
            </a:solidFill>
            <a:miter lim="800000"/>
            <a:headEnd/>
            <a:tailEnd/>
          </a:ln>
        </p:spPr>
      </p:pic>
      <p:sp>
        <p:nvSpPr>
          <p:cNvPr id="3105" name="AutoShape 24" descr="Risultati immagini per ragazzi non vedenti"/>
          <p:cNvSpPr>
            <a:spLocks noChangeAspect="1" noChangeArrowheads="1"/>
          </p:cNvSpPr>
          <p:nvPr/>
        </p:nvSpPr>
        <p:spPr bwMode="auto">
          <a:xfrm>
            <a:off x="0" y="-136525"/>
            <a:ext cx="406294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it-IT"/>
          </a:p>
        </p:txBody>
      </p:sp>
      <p:pic>
        <p:nvPicPr>
          <p:cNvPr id="2082" name="Picture 26" descr="https://encrypted-tbn1.gstatic.com/images?q=tbn:ANd9GcQeTjFtIsawPkPtLcXwrw9cOIsp9ZkaGsKG2Uajuxtp01pfEgj7">
            <a:hlinkClick r:id="rId18"/>
          </p:cNvPr>
          <p:cNvPicPr>
            <a:picLocks noChangeAspect="1" noChangeArrowheads="1"/>
          </p:cNvPicPr>
          <p:nvPr/>
        </p:nvPicPr>
        <p:blipFill>
          <a:blip r:embed="rId19" cstate="print"/>
          <a:srcRect/>
          <a:stretch>
            <a:fillRect/>
          </a:stretch>
        </p:blipFill>
        <p:spPr bwMode="auto">
          <a:xfrm>
            <a:off x="4433263" y="5138739"/>
            <a:ext cx="1809278" cy="1214437"/>
          </a:xfrm>
          <a:prstGeom prst="rect">
            <a:avLst/>
          </a:prstGeom>
          <a:noFill/>
          <a:ln w="38100">
            <a:solidFill>
              <a:srgbClr val="FFFF00"/>
            </a:solidFill>
            <a:miter lim="800000"/>
            <a:headEnd/>
            <a:tailEnd/>
          </a:ln>
        </p:spPr>
      </p:pic>
      <p:pic>
        <p:nvPicPr>
          <p:cNvPr id="2083" name="Picture 28" descr="Risultati immagini per ragazzi con sindrome autistica"/>
          <p:cNvPicPr>
            <a:picLocks noChangeAspect="1" noChangeArrowheads="1"/>
          </p:cNvPicPr>
          <p:nvPr/>
        </p:nvPicPr>
        <p:blipFill>
          <a:blip r:embed="rId20" cstate="print"/>
          <a:srcRect/>
          <a:stretch>
            <a:fillRect/>
          </a:stretch>
        </p:blipFill>
        <p:spPr bwMode="auto">
          <a:xfrm>
            <a:off x="3997344" y="3219451"/>
            <a:ext cx="1999728" cy="1204913"/>
          </a:xfrm>
          <a:prstGeom prst="rect">
            <a:avLst/>
          </a:prstGeom>
          <a:noFill/>
          <a:ln w="38100">
            <a:solidFill>
              <a:srgbClr val="FFFF00"/>
            </a:solidFill>
            <a:miter lim="800000"/>
            <a:headEnd/>
            <a:tailEnd/>
          </a:ln>
        </p:spPr>
      </p:pic>
      <p:sp>
        <p:nvSpPr>
          <p:cNvPr id="3108" name="AutoShape 30" descr="Risultati immagini per ragazzi con ritardo mentale grave"/>
          <p:cNvSpPr>
            <a:spLocks noChangeAspect="1" noChangeArrowheads="1"/>
          </p:cNvSpPr>
          <p:nvPr/>
        </p:nvSpPr>
        <p:spPr bwMode="auto">
          <a:xfrm>
            <a:off x="0" y="-136525"/>
            <a:ext cx="406294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it-IT"/>
          </a:p>
        </p:txBody>
      </p:sp>
      <p:pic>
        <p:nvPicPr>
          <p:cNvPr id="2085" name="Picture 32" descr="https://encrypted-tbn1.gstatic.com/images?q=tbn:ANd9GcQHdX7Lur9-5OvwxSwW3mnAbr7k_EYgu_QLwC1KHK-nC_s3mhVbjg">
            <a:hlinkClick r:id="rId21"/>
          </p:cNvPr>
          <p:cNvPicPr>
            <a:picLocks noChangeAspect="1" noChangeArrowheads="1"/>
          </p:cNvPicPr>
          <p:nvPr/>
        </p:nvPicPr>
        <p:blipFill>
          <a:blip r:embed="rId22" cstate="print"/>
          <a:srcRect/>
          <a:stretch>
            <a:fillRect/>
          </a:stretch>
        </p:blipFill>
        <p:spPr bwMode="auto">
          <a:xfrm>
            <a:off x="6147317" y="3219450"/>
            <a:ext cx="1915084" cy="1214438"/>
          </a:xfrm>
          <a:prstGeom prst="rect">
            <a:avLst/>
          </a:prstGeom>
          <a:noFill/>
          <a:ln w="38100">
            <a:solidFill>
              <a:srgbClr val="FFFF00"/>
            </a:solidFill>
            <a:miter lim="800000"/>
            <a:headEnd/>
            <a:tailEnd/>
          </a:ln>
        </p:spPr>
      </p:pic>
      <p:pic>
        <p:nvPicPr>
          <p:cNvPr id="2086" name="Picture 36" descr="https://encrypted-tbn3.gstatic.com/images?q=tbn:ANd9GcRfBrC1GWEBT-1kqw-rzlXKedzyRx1tc1xoDLqBt7U5vD3WTupB">
            <a:hlinkClick r:id="rId23"/>
          </p:cNvPr>
          <p:cNvPicPr>
            <a:picLocks noChangeAspect="1" noChangeArrowheads="1"/>
          </p:cNvPicPr>
          <p:nvPr/>
        </p:nvPicPr>
        <p:blipFill>
          <a:blip r:embed="rId24" cstate="print"/>
          <a:srcRect/>
          <a:stretch>
            <a:fillRect/>
          </a:stretch>
        </p:blipFill>
        <p:spPr bwMode="auto">
          <a:xfrm>
            <a:off x="6377972" y="5138739"/>
            <a:ext cx="1686545" cy="1214437"/>
          </a:xfrm>
          <a:prstGeom prst="rect">
            <a:avLst/>
          </a:prstGeom>
          <a:noFill/>
          <a:ln w="38100">
            <a:solidFill>
              <a:srgbClr val="FFFF00"/>
            </a:solidFill>
            <a:miter lim="800000"/>
            <a:headEnd/>
            <a:tailEnd/>
          </a:ln>
        </p:spPr>
      </p:pic>
      <p:pic>
        <p:nvPicPr>
          <p:cNvPr id="2087" name="Picture 38" descr="Risultati immagini per ragazzi handicappati fisici"/>
          <p:cNvPicPr>
            <a:picLocks noChangeAspect="1" noChangeArrowheads="1"/>
          </p:cNvPicPr>
          <p:nvPr/>
        </p:nvPicPr>
        <p:blipFill>
          <a:blip r:embed="rId25" cstate="print"/>
          <a:srcRect/>
          <a:stretch>
            <a:fillRect/>
          </a:stretch>
        </p:blipFill>
        <p:spPr bwMode="auto">
          <a:xfrm>
            <a:off x="2374281" y="5145088"/>
            <a:ext cx="1904504" cy="1219200"/>
          </a:xfrm>
          <a:prstGeom prst="rect">
            <a:avLst/>
          </a:prstGeom>
          <a:noFill/>
          <a:ln w="38100">
            <a:solidFill>
              <a:srgbClr val="FFFF00"/>
            </a:solidFill>
            <a:miter lim="800000"/>
            <a:headEnd/>
            <a:tailEnd/>
          </a:ln>
        </p:spPr>
      </p:pic>
      <p:sp>
        <p:nvSpPr>
          <p:cNvPr id="2088" name="CasellaDiTesto 39"/>
          <p:cNvSpPr txBox="1">
            <a:spLocks noChangeArrowheads="1"/>
          </p:cNvSpPr>
          <p:nvPr/>
        </p:nvSpPr>
        <p:spPr bwMode="auto">
          <a:xfrm>
            <a:off x="243354" y="4391026"/>
            <a:ext cx="1714054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it-IT" b="1" i="1">
                <a:solidFill>
                  <a:schemeClr val="bg1"/>
                </a:solidFill>
              </a:rPr>
              <a:t>sindrome Down</a:t>
            </a:r>
          </a:p>
        </p:txBody>
      </p:sp>
      <p:sp>
        <p:nvSpPr>
          <p:cNvPr id="2090" name="CasellaDiTesto 41"/>
          <p:cNvSpPr txBox="1">
            <a:spLocks noChangeArrowheads="1"/>
          </p:cNvSpPr>
          <p:nvPr/>
        </p:nvSpPr>
        <p:spPr bwMode="auto">
          <a:xfrm>
            <a:off x="1904475" y="4403725"/>
            <a:ext cx="4189938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it-IT" b="1" i="1" dirty="0" smtClean="0">
                <a:solidFill>
                  <a:schemeClr val="bg1"/>
                </a:solidFill>
              </a:rPr>
              <a:t>Disturbi Spettro Autistico </a:t>
            </a:r>
          </a:p>
          <a:p>
            <a:pPr algn="ctr"/>
            <a:r>
              <a:rPr lang="it-IT" b="1" i="1" dirty="0" smtClean="0">
                <a:solidFill>
                  <a:schemeClr val="bg1"/>
                </a:solidFill>
              </a:rPr>
              <a:t>(Asperger – Autismo)</a:t>
            </a:r>
            <a:endParaRPr lang="it-IT" b="1" i="1" dirty="0">
              <a:solidFill>
                <a:schemeClr val="bg1"/>
              </a:solidFill>
            </a:endParaRPr>
          </a:p>
        </p:txBody>
      </p:sp>
      <p:sp>
        <p:nvSpPr>
          <p:cNvPr id="2091" name="CasellaDiTesto 42"/>
          <p:cNvSpPr txBox="1">
            <a:spLocks noChangeArrowheads="1"/>
          </p:cNvSpPr>
          <p:nvPr/>
        </p:nvSpPr>
        <p:spPr bwMode="auto">
          <a:xfrm>
            <a:off x="6011886" y="4403726"/>
            <a:ext cx="1999728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it-IT" b="1" i="1" dirty="0" smtClean="0">
                <a:solidFill>
                  <a:schemeClr val="bg1"/>
                </a:solidFill>
              </a:rPr>
              <a:t>Disabilità intellettiva</a:t>
            </a:r>
            <a:endParaRPr lang="it-IT" b="1" i="1" dirty="0">
              <a:solidFill>
                <a:schemeClr val="bg1"/>
              </a:solidFill>
            </a:endParaRPr>
          </a:p>
        </p:txBody>
      </p:sp>
      <p:sp>
        <p:nvSpPr>
          <p:cNvPr id="2092" name="CasellaDiTesto 43"/>
          <p:cNvSpPr txBox="1">
            <a:spLocks noChangeArrowheads="1"/>
          </p:cNvSpPr>
          <p:nvPr/>
        </p:nvSpPr>
        <p:spPr bwMode="auto">
          <a:xfrm>
            <a:off x="4283018" y="6361114"/>
            <a:ext cx="199973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it-IT" b="1" i="1">
                <a:solidFill>
                  <a:schemeClr val="bg1"/>
                </a:solidFill>
              </a:rPr>
              <a:t>Non vedenti</a:t>
            </a:r>
          </a:p>
        </p:txBody>
      </p:sp>
      <p:sp>
        <p:nvSpPr>
          <p:cNvPr id="2093" name="CasellaDiTesto 44"/>
          <p:cNvSpPr txBox="1">
            <a:spLocks noChangeArrowheads="1"/>
          </p:cNvSpPr>
          <p:nvPr/>
        </p:nvSpPr>
        <p:spPr bwMode="auto">
          <a:xfrm>
            <a:off x="6263702" y="6361114"/>
            <a:ext cx="199973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it-IT" b="1" i="1">
                <a:solidFill>
                  <a:schemeClr val="bg1"/>
                </a:solidFill>
              </a:rPr>
              <a:t>sordo-muti</a:t>
            </a:r>
          </a:p>
        </p:txBody>
      </p:sp>
      <p:pic>
        <p:nvPicPr>
          <p:cNvPr id="2094" name="Picture 42" descr="https://encrypted-tbn3.gstatic.com/images?q=tbn:ANd9GcRlNe0dD8AVfh4JwtXDCC-J5oK67N4zxhKHdLPTCldv65_5otlh">
            <a:hlinkClick r:id="rId26"/>
          </p:cNvPr>
          <p:cNvPicPr>
            <a:picLocks noChangeAspect="1" noChangeArrowheads="1"/>
          </p:cNvPicPr>
          <p:nvPr/>
        </p:nvPicPr>
        <p:blipFill>
          <a:blip r:embed="rId27" cstate="print"/>
          <a:srcRect/>
          <a:stretch>
            <a:fillRect/>
          </a:stretch>
        </p:blipFill>
        <p:spPr bwMode="auto">
          <a:xfrm>
            <a:off x="338578" y="5145088"/>
            <a:ext cx="1879111" cy="1243012"/>
          </a:xfrm>
          <a:prstGeom prst="rect">
            <a:avLst/>
          </a:prstGeom>
          <a:noFill/>
          <a:ln w="38100">
            <a:solidFill>
              <a:srgbClr val="FFFF00"/>
            </a:solidFill>
            <a:miter lim="800000"/>
            <a:headEnd/>
            <a:tailEnd/>
          </a:ln>
        </p:spPr>
      </p:pic>
      <p:sp>
        <p:nvSpPr>
          <p:cNvPr id="2095" name="CasellaDiTesto 47"/>
          <p:cNvSpPr txBox="1">
            <a:spLocks noChangeArrowheads="1"/>
          </p:cNvSpPr>
          <p:nvPr/>
        </p:nvSpPr>
        <p:spPr bwMode="auto">
          <a:xfrm>
            <a:off x="427456" y="6350000"/>
            <a:ext cx="1714054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it-IT" b="1" i="1">
                <a:solidFill>
                  <a:schemeClr val="bg1"/>
                </a:solidFill>
              </a:rPr>
              <a:t>carrozzati</a:t>
            </a:r>
          </a:p>
        </p:txBody>
      </p:sp>
      <p:sp>
        <p:nvSpPr>
          <p:cNvPr id="2096" name="CasellaDiTesto 48"/>
          <p:cNvSpPr txBox="1">
            <a:spLocks noChangeArrowheads="1"/>
          </p:cNvSpPr>
          <p:nvPr/>
        </p:nvSpPr>
        <p:spPr bwMode="auto">
          <a:xfrm>
            <a:off x="2469508" y="6361114"/>
            <a:ext cx="1714054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it-IT" b="1" i="1">
                <a:solidFill>
                  <a:schemeClr val="bg1"/>
                </a:solidFill>
              </a:rPr>
              <a:t>mutilati</a:t>
            </a:r>
          </a:p>
        </p:txBody>
      </p:sp>
      <p:sp>
        <p:nvSpPr>
          <p:cNvPr id="3121" name="AutoShape 44" descr="Risultati immagini per DSA"/>
          <p:cNvSpPr>
            <a:spLocks noChangeAspect="1" noChangeArrowheads="1"/>
          </p:cNvSpPr>
          <p:nvPr/>
        </p:nvSpPr>
        <p:spPr bwMode="auto">
          <a:xfrm>
            <a:off x="0" y="-136525"/>
            <a:ext cx="406294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56" name="Rettangolo 55"/>
          <p:cNvSpPr/>
          <p:nvPr/>
        </p:nvSpPr>
        <p:spPr>
          <a:xfrm>
            <a:off x="8432721" y="3027363"/>
            <a:ext cx="3523332" cy="3714750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/>
          </a:p>
        </p:txBody>
      </p:sp>
      <p:pic>
        <p:nvPicPr>
          <p:cNvPr id="2099" name="Picture 48" descr="https://encrypted-tbn1.gstatic.com/images?q=tbn:ANd9GcSs7tsTaGsRnqa__O2Gd1SeAIhXCxVu8ogKoiEPZdmq4p-slbJm9A"/>
          <p:cNvPicPr>
            <a:picLocks noChangeAspect="1" noChangeArrowheads="1"/>
          </p:cNvPicPr>
          <p:nvPr/>
        </p:nvPicPr>
        <p:blipFill>
          <a:blip r:embed="rId28" cstate="print"/>
          <a:srcRect/>
          <a:stretch>
            <a:fillRect/>
          </a:stretch>
        </p:blipFill>
        <p:spPr bwMode="auto">
          <a:xfrm>
            <a:off x="9010419" y="3571876"/>
            <a:ext cx="2270593" cy="1204913"/>
          </a:xfrm>
          <a:prstGeom prst="rect">
            <a:avLst/>
          </a:prstGeom>
          <a:noFill/>
          <a:ln w="28575">
            <a:solidFill>
              <a:srgbClr val="FFFF00"/>
            </a:solidFill>
            <a:miter lim="800000"/>
            <a:headEnd/>
            <a:tailEnd/>
          </a:ln>
        </p:spPr>
      </p:pic>
      <p:sp>
        <p:nvSpPr>
          <p:cNvPr id="2100" name="CasellaDiTesto 51"/>
          <p:cNvSpPr txBox="1">
            <a:spLocks noChangeArrowheads="1"/>
          </p:cNvSpPr>
          <p:nvPr/>
        </p:nvSpPr>
        <p:spPr bwMode="auto">
          <a:xfrm>
            <a:off x="8914230" y="4857750"/>
            <a:ext cx="2565697" cy="1477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it-IT" b="1" i="1" dirty="0" smtClean="0">
                <a:solidFill>
                  <a:schemeClr val="bg1"/>
                </a:solidFill>
              </a:rPr>
              <a:t>SOGGETTI/PERSONA</a:t>
            </a:r>
          </a:p>
          <a:p>
            <a:pPr marL="285750" indent="-285750">
              <a:buFont typeface="Arial" charset="0"/>
              <a:buChar char="•"/>
            </a:pPr>
            <a:r>
              <a:rPr lang="it-IT" b="1" i="1" dirty="0" smtClean="0">
                <a:solidFill>
                  <a:srgbClr val="FFFF00"/>
                </a:solidFill>
              </a:rPr>
              <a:t>con Dislessia</a:t>
            </a:r>
            <a:endParaRPr lang="it-IT" b="1" i="1" dirty="0">
              <a:solidFill>
                <a:srgbClr val="FFFF00"/>
              </a:solidFill>
            </a:endParaRPr>
          </a:p>
          <a:p>
            <a:pPr marL="285750" indent="-285750">
              <a:buFont typeface="Arial" charset="0"/>
              <a:buChar char="•"/>
            </a:pPr>
            <a:r>
              <a:rPr lang="it-IT" b="1" i="1" dirty="0">
                <a:solidFill>
                  <a:srgbClr val="FFFF00"/>
                </a:solidFill>
              </a:rPr>
              <a:t>c</a:t>
            </a:r>
            <a:r>
              <a:rPr lang="it-IT" b="1" i="1" dirty="0" smtClean="0">
                <a:solidFill>
                  <a:srgbClr val="FFFF00"/>
                </a:solidFill>
              </a:rPr>
              <a:t>on Disgrafia</a:t>
            </a:r>
            <a:endParaRPr lang="it-IT" b="1" i="1" dirty="0">
              <a:solidFill>
                <a:srgbClr val="FFFF00"/>
              </a:solidFill>
            </a:endParaRPr>
          </a:p>
          <a:p>
            <a:pPr marL="285750" indent="-285750">
              <a:buFont typeface="Arial" charset="0"/>
              <a:buChar char="•"/>
            </a:pPr>
            <a:r>
              <a:rPr lang="it-IT" b="1" i="1" dirty="0">
                <a:solidFill>
                  <a:srgbClr val="FFFF00"/>
                </a:solidFill>
              </a:rPr>
              <a:t>c</a:t>
            </a:r>
            <a:r>
              <a:rPr lang="it-IT" b="1" i="1" dirty="0" smtClean="0">
                <a:solidFill>
                  <a:srgbClr val="FFFF00"/>
                </a:solidFill>
              </a:rPr>
              <a:t>on Disortografia</a:t>
            </a:r>
            <a:endParaRPr lang="it-IT" b="1" i="1" dirty="0">
              <a:solidFill>
                <a:srgbClr val="FFFF00"/>
              </a:solidFill>
            </a:endParaRPr>
          </a:p>
          <a:p>
            <a:pPr marL="285750" indent="-285750">
              <a:buFont typeface="Arial" charset="0"/>
              <a:buChar char="•"/>
            </a:pPr>
            <a:r>
              <a:rPr lang="it-IT" b="1" i="1" dirty="0">
                <a:solidFill>
                  <a:srgbClr val="FFFF00"/>
                </a:solidFill>
              </a:rPr>
              <a:t>c</a:t>
            </a:r>
            <a:r>
              <a:rPr lang="it-IT" b="1" i="1" dirty="0" smtClean="0">
                <a:solidFill>
                  <a:srgbClr val="FFFF00"/>
                </a:solidFill>
              </a:rPr>
              <a:t>on </a:t>
            </a:r>
            <a:r>
              <a:rPr lang="it-IT" b="1" i="1" dirty="0" err="1" smtClean="0">
                <a:solidFill>
                  <a:srgbClr val="FFFF00"/>
                </a:solidFill>
              </a:rPr>
              <a:t>Discalculia</a:t>
            </a:r>
            <a:r>
              <a:rPr lang="it-IT" b="1" i="1" dirty="0" smtClean="0">
                <a:solidFill>
                  <a:srgbClr val="FFFF00"/>
                </a:solidFill>
              </a:rPr>
              <a:t> </a:t>
            </a:r>
            <a:endParaRPr lang="it-IT" b="1" i="1" dirty="0">
              <a:solidFill>
                <a:srgbClr val="FFFF00"/>
              </a:solidFill>
            </a:endParaRPr>
          </a:p>
        </p:txBody>
      </p:sp>
      <p:sp>
        <p:nvSpPr>
          <p:cNvPr id="53" name="Rettangolo 52"/>
          <p:cNvSpPr/>
          <p:nvPr/>
        </p:nvSpPr>
        <p:spPr>
          <a:xfrm>
            <a:off x="1904475" y="1285861"/>
            <a:ext cx="6311343" cy="64633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it-IT" sz="36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Soggetti con varie difficoltà</a:t>
            </a:r>
          </a:p>
        </p:txBody>
      </p:sp>
      <p:sp>
        <p:nvSpPr>
          <p:cNvPr id="57" name="Rettangolo 56"/>
          <p:cNvSpPr/>
          <p:nvPr/>
        </p:nvSpPr>
        <p:spPr>
          <a:xfrm>
            <a:off x="1232515" y="4429133"/>
            <a:ext cx="5581977" cy="646331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>
              <a:defRPr/>
            </a:pPr>
            <a:r>
              <a:rPr lang="it-IT" sz="36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Soggetti </a:t>
            </a:r>
            <a:r>
              <a:rPr lang="it-IT" sz="3600" b="1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con disabilità</a:t>
            </a:r>
          </a:p>
        </p:txBody>
      </p:sp>
      <p:sp>
        <p:nvSpPr>
          <p:cNvPr id="59" name="Rettangolo 58"/>
          <p:cNvSpPr/>
          <p:nvPr/>
        </p:nvSpPr>
        <p:spPr>
          <a:xfrm>
            <a:off x="8999703" y="3472766"/>
            <a:ext cx="1758815" cy="1384995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>
              <a:defRPr/>
            </a:pPr>
            <a:r>
              <a:rPr lang="it-IT" sz="2800" b="1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Soggetti</a:t>
            </a:r>
          </a:p>
          <a:p>
            <a:pPr algn="ctr">
              <a:defRPr/>
            </a:pPr>
            <a:r>
              <a:rPr lang="it-IT" sz="2800" b="1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con </a:t>
            </a:r>
          </a:p>
          <a:p>
            <a:pPr algn="ctr">
              <a:defRPr/>
            </a:pPr>
            <a:r>
              <a:rPr lang="it-IT" sz="2800" b="1" spc="150" dirty="0" err="1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D.S.A.</a:t>
            </a:r>
            <a:endParaRPr lang="it-IT" sz="2800" b="1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20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20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20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20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20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20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20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000" fill="hold"/>
                                        <p:tgtEl>
                                          <p:spTgt spid="20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2000" fill="hold"/>
                                        <p:tgtEl>
                                          <p:spTgt spid="20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2000" fill="hold"/>
                                        <p:tgtEl>
                                          <p:spTgt spid="20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2000" fill="hold"/>
                                        <p:tgtEl>
                                          <p:spTgt spid="20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2000" fill="hold"/>
                                        <p:tgtEl>
                                          <p:spTgt spid="20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2000" fill="hold"/>
                                        <p:tgtEl>
                                          <p:spTgt spid="2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2000" fill="hold"/>
                                        <p:tgtEl>
                                          <p:spTgt spid="2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8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2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2000" fill="hold"/>
                                        <p:tgtEl>
                                          <p:spTgt spid="20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2000" fill="hold"/>
                                        <p:tgtEl>
                                          <p:spTgt spid="20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6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0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2000" fill="hold"/>
                                        <p:tgtEl>
                                          <p:spTgt spid="20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2000" fill="hold"/>
                                        <p:tgtEl>
                                          <p:spTgt spid="20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4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2000" fill="hold"/>
                                        <p:tgtEl>
                                          <p:spTgt spid="20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2000" fill="hold"/>
                                        <p:tgtEl>
                                          <p:spTgt spid="20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8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2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2000" fill="hold"/>
                                        <p:tgtEl>
                                          <p:spTgt spid="20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2000" fill="hold"/>
                                        <p:tgtEl>
                                          <p:spTgt spid="20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6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2000" fill="hold"/>
                                        <p:tgtEl>
                                          <p:spTgt spid="20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2000" fill="hold"/>
                                        <p:tgtEl>
                                          <p:spTgt spid="20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0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2000" fill="hold"/>
                                        <p:tgtEl>
                                          <p:spTgt spid="20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2000" fill="hold"/>
                                        <p:tgtEl>
                                          <p:spTgt spid="20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4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6" dur="2000" fill="hold"/>
                                        <p:tgtEl>
                                          <p:spTgt spid="20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2000" fill="hold"/>
                                        <p:tgtEl>
                                          <p:spTgt spid="20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1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20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500" fill="hold"/>
                                        <p:tgtEl>
                                          <p:spTgt spid="20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9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1" dur="500" fill="hold"/>
                                        <p:tgtEl>
                                          <p:spTgt spid="20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500" fill="hold"/>
                                        <p:tgtEl>
                                          <p:spTgt spid="20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3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5" dur="500" fill="hold"/>
                                        <p:tgtEl>
                                          <p:spTgt spid="20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500" fill="hold"/>
                                        <p:tgtEl>
                                          <p:spTgt spid="20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7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9" dur="500" fill="hold"/>
                                        <p:tgtEl>
                                          <p:spTgt spid="20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500" fill="hold"/>
                                        <p:tgtEl>
                                          <p:spTgt spid="20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1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3" dur="500" fill="hold"/>
                                        <p:tgtEl>
                                          <p:spTgt spid="20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500" fill="hold"/>
                                        <p:tgtEl>
                                          <p:spTgt spid="20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5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7" dur="500" fill="hold"/>
                                        <p:tgtEl>
                                          <p:spTgt spid="20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500" fill="hold"/>
                                        <p:tgtEl>
                                          <p:spTgt spid="20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9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1" dur="500" fill="hold"/>
                                        <p:tgtEl>
                                          <p:spTgt spid="20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500" fill="hold"/>
                                        <p:tgtEl>
                                          <p:spTgt spid="20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7" dur="500" fill="hold"/>
                                        <p:tgtEl>
                                          <p:spTgt spid="20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500" fill="hold"/>
                                        <p:tgtEl>
                                          <p:spTgt spid="20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9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1" dur="500" fill="hold"/>
                                        <p:tgtEl>
                                          <p:spTgt spid="20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500" fill="hold"/>
                                        <p:tgtEl>
                                          <p:spTgt spid="20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3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5" dur="500" fill="hold"/>
                                        <p:tgtEl>
                                          <p:spTgt spid="20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500" fill="hold"/>
                                        <p:tgtEl>
                                          <p:spTgt spid="20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7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9" dur="500" fill="hold"/>
                                        <p:tgtEl>
                                          <p:spTgt spid="20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500" fill="hold"/>
                                        <p:tgtEl>
                                          <p:spTgt spid="20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1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3" dur="500" fill="hold"/>
                                        <p:tgtEl>
                                          <p:spTgt spid="20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500" fill="hold"/>
                                        <p:tgtEl>
                                          <p:spTgt spid="20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5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7" dur="500" fill="hold"/>
                                        <p:tgtEl>
                                          <p:spTgt spid="20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8" dur="500" fill="hold"/>
                                        <p:tgtEl>
                                          <p:spTgt spid="20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9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1" dur="500" fill="hold"/>
                                        <p:tgtEl>
                                          <p:spTgt spid="20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2" dur="500" fill="hold"/>
                                        <p:tgtEl>
                                          <p:spTgt spid="20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3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5" dur="500" fill="hold"/>
                                        <p:tgtEl>
                                          <p:spTgt spid="20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6" dur="500" fill="hold"/>
                                        <p:tgtEl>
                                          <p:spTgt spid="20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7" fill="hold">
                      <p:stCondLst>
                        <p:cond delay="indefinite"/>
                      </p:stCondLst>
                      <p:childTnLst>
                        <p:par>
                          <p:cTn id="178" fill="hold">
                            <p:stCondLst>
                              <p:cond delay="0"/>
                            </p:stCondLst>
                            <p:childTnLst>
                              <p:par>
                                <p:cTn id="17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0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2" fill="hold">
                      <p:stCondLst>
                        <p:cond delay="indefinite"/>
                      </p:stCondLst>
                      <p:childTnLst>
                        <p:par>
                          <p:cTn id="183" fill="hold">
                            <p:stCondLst>
                              <p:cond delay="0"/>
                            </p:stCondLst>
                            <p:childTnLst>
                              <p:par>
                                <p:cTn id="184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6" dur="500" fill="hold"/>
                                        <p:tgtEl>
                                          <p:spTgt spid="20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7" dur="500" fill="hold"/>
                                        <p:tgtEl>
                                          <p:spTgt spid="20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8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0" dur="500" fill="hold"/>
                                        <p:tgtEl>
                                          <p:spTgt spid="21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1" dur="500" fill="hold"/>
                                        <p:tgtEl>
                                          <p:spTgt spid="21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68" grpId="0"/>
      <p:bldP spid="2069" grpId="0"/>
      <p:bldP spid="2070" grpId="0"/>
      <p:bldP spid="2071" grpId="0"/>
      <p:bldP spid="2072" grpId="0"/>
      <p:bldP spid="2073" grpId="0"/>
      <p:bldP spid="2074" grpId="0"/>
      <p:bldP spid="2075" grpId="0"/>
      <p:bldP spid="2076" grpId="0"/>
      <p:bldP spid="2077" grpId="0"/>
      <p:bldP spid="2078" grpId="0"/>
      <p:bldP spid="2079" grpId="0"/>
      <p:bldP spid="2088" grpId="0"/>
      <p:bldP spid="2090" grpId="0"/>
      <p:bldP spid="2091" grpId="0"/>
      <p:bldP spid="2092" grpId="0"/>
      <p:bldP spid="2093" grpId="0"/>
      <p:bldP spid="2095" grpId="0"/>
      <p:bldP spid="2096" grpId="0"/>
      <p:bldP spid="210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6" descr="http://img.directindustry.de/images_di/photo-g/stapelbarer-behalter-60285-5139853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-285677" y="3857626"/>
            <a:ext cx="12760178" cy="3357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ttangolo 3"/>
          <p:cNvSpPr/>
          <p:nvPr/>
        </p:nvSpPr>
        <p:spPr>
          <a:xfrm>
            <a:off x="0" y="0"/>
            <a:ext cx="12188825" cy="6858000"/>
          </a:xfrm>
          <a:prstGeom prst="rect">
            <a:avLst/>
          </a:prstGeom>
          <a:noFill/>
          <a:ln w="57150">
            <a:solidFill>
              <a:srgbClr val="0070C0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t-IT"/>
          </a:p>
        </p:txBody>
      </p:sp>
      <p:sp>
        <p:nvSpPr>
          <p:cNvPr id="53" name="CasellaDiTesto 52"/>
          <p:cNvSpPr txBox="1"/>
          <p:nvPr/>
        </p:nvSpPr>
        <p:spPr>
          <a:xfrm>
            <a:off x="510142" y="87433"/>
            <a:ext cx="3431013" cy="307777"/>
          </a:xfrm>
          <a:prstGeom prst="rect">
            <a:avLst/>
          </a:prstGeom>
          <a:solidFill>
            <a:srgbClr val="9D9D9D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>
            <a:spAutoFit/>
          </a:bodyPr>
          <a:lstStyle/>
          <a:p>
            <a:pPr algn="ctr">
              <a:defRPr/>
            </a:pPr>
            <a:r>
              <a:rPr lang="it-IT" sz="1400" b="1" i="1" dirty="0">
                <a:solidFill>
                  <a:srgbClr val="002060"/>
                </a:solidFill>
              </a:rPr>
              <a:t>Soggetti con varie difficoltà</a:t>
            </a:r>
          </a:p>
        </p:txBody>
      </p:sp>
      <p:sp>
        <p:nvSpPr>
          <p:cNvPr id="72" name="CasellaDiTesto 71"/>
          <p:cNvSpPr txBox="1"/>
          <p:nvPr/>
        </p:nvSpPr>
        <p:spPr>
          <a:xfrm>
            <a:off x="4398815" y="99124"/>
            <a:ext cx="3431013" cy="307777"/>
          </a:xfrm>
          <a:prstGeom prst="rect">
            <a:avLst/>
          </a:prstGeom>
          <a:solidFill>
            <a:srgbClr val="FF000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>
            <a:spAutoFit/>
          </a:bodyPr>
          <a:lstStyle/>
          <a:p>
            <a:pPr algn="ctr">
              <a:defRPr/>
            </a:pPr>
            <a:r>
              <a:rPr lang="it-IT" sz="1400" b="1" i="1" dirty="0">
                <a:solidFill>
                  <a:schemeClr val="bg1"/>
                </a:solidFill>
              </a:rPr>
              <a:t>Soggetti con disabilità</a:t>
            </a:r>
          </a:p>
        </p:txBody>
      </p:sp>
      <p:sp>
        <p:nvSpPr>
          <p:cNvPr id="73" name="CasellaDiTesto 72"/>
          <p:cNvSpPr txBox="1"/>
          <p:nvPr/>
        </p:nvSpPr>
        <p:spPr>
          <a:xfrm>
            <a:off x="8244788" y="101288"/>
            <a:ext cx="3431013" cy="307777"/>
          </a:xfrm>
          <a:prstGeom prst="rect">
            <a:avLst/>
          </a:prstGeom>
          <a:solidFill>
            <a:srgbClr val="0070C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>
            <a:spAutoFit/>
          </a:bodyPr>
          <a:lstStyle/>
          <a:p>
            <a:pPr algn="ctr">
              <a:defRPr/>
            </a:pPr>
            <a:r>
              <a:rPr lang="it-IT" sz="1400" b="1" i="1" dirty="0">
                <a:solidFill>
                  <a:schemeClr val="bg1"/>
                </a:solidFill>
              </a:rPr>
              <a:t>Soggetti con </a:t>
            </a:r>
            <a:r>
              <a:rPr lang="it-IT" sz="1400" b="1" i="1" dirty="0" err="1">
                <a:solidFill>
                  <a:schemeClr val="bg1"/>
                </a:solidFill>
              </a:rPr>
              <a:t>D.S.A.</a:t>
            </a:r>
            <a:endParaRPr lang="it-IT" sz="1400" b="1" i="1" dirty="0">
              <a:solidFill>
                <a:schemeClr val="bg1"/>
              </a:solidFill>
            </a:endParaRPr>
          </a:p>
        </p:txBody>
      </p:sp>
      <p:sp>
        <p:nvSpPr>
          <p:cNvPr id="92" name="Rettangolo arrotondato 91"/>
          <p:cNvSpPr/>
          <p:nvPr/>
        </p:nvSpPr>
        <p:spPr>
          <a:xfrm rot="167249">
            <a:off x="1599415" y="5313302"/>
            <a:ext cx="6380133" cy="714380"/>
          </a:xfrm>
          <a:prstGeom prst="round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it-IT" sz="3600" b="1" i="1" dirty="0">
                <a:solidFill>
                  <a:schemeClr val="bg1"/>
                </a:solidFill>
              </a:rPr>
              <a:t>B</a:t>
            </a:r>
            <a:r>
              <a:rPr lang="it-IT" sz="2800" b="1" i="1" dirty="0">
                <a:solidFill>
                  <a:srgbClr val="002060"/>
                </a:solidFill>
              </a:rPr>
              <a:t>isogni </a:t>
            </a:r>
            <a:r>
              <a:rPr lang="it-IT" sz="3600" b="1" i="1" dirty="0">
                <a:solidFill>
                  <a:schemeClr val="bg1"/>
                </a:solidFill>
              </a:rPr>
              <a:t>E</a:t>
            </a:r>
            <a:r>
              <a:rPr lang="it-IT" sz="2800" b="1" i="1" dirty="0">
                <a:solidFill>
                  <a:srgbClr val="002060"/>
                </a:solidFill>
              </a:rPr>
              <a:t>ducativi </a:t>
            </a:r>
            <a:r>
              <a:rPr lang="it-IT" sz="3600" b="1" i="1" dirty="0">
                <a:solidFill>
                  <a:schemeClr val="bg1"/>
                </a:solidFill>
              </a:rPr>
              <a:t>S</a:t>
            </a:r>
            <a:r>
              <a:rPr lang="it-IT" sz="2800" b="1" i="1" dirty="0">
                <a:solidFill>
                  <a:srgbClr val="002060"/>
                </a:solidFill>
              </a:rPr>
              <a:t>peciali</a:t>
            </a:r>
          </a:p>
        </p:txBody>
      </p:sp>
      <p:sp>
        <p:nvSpPr>
          <p:cNvPr id="93" name="Rettangolo arrotondato 92"/>
          <p:cNvSpPr/>
          <p:nvPr/>
        </p:nvSpPr>
        <p:spPr>
          <a:xfrm rot="20918091">
            <a:off x="8840521" y="5207185"/>
            <a:ext cx="2132719" cy="714380"/>
          </a:xfrm>
          <a:prstGeom prst="round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it-IT" sz="3200" b="1" i="1" dirty="0">
                <a:solidFill>
                  <a:schemeClr val="bg1"/>
                </a:solidFill>
              </a:rPr>
              <a:t>B</a:t>
            </a:r>
            <a:r>
              <a:rPr lang="it-IT" sz="2400" b="1" i="1" dirty="0">
                <a:solidFill>
                  <a:srgbClr val="002060"/>
                </a:solidFill>
              </a:rPr>
              <a:t>. </a:t>
            </a:r>
            <a:r>
              <a:rPr lang="it-IT" sz="3200" b="1" i="1" dirty="0" err="1">
                <a:solidFill>
                  <a:schemeClr val="bg1"/>
                </a:solidFill>
              </a:rPr>
              <a:t>E</a:t>
            </a:r>
            <a:r>
              <a:rPr lang="it-IT" sz="2400" b="1" i="1" dirty="0" err="1">
                <a:solidFill>
                  <a:srgbClr val="002060"/>
                </a:solidFill>
              </a:rPr>
              <a:t>.</a:t>
            </a:r>
            <a:r>
              <a:rPr lang="it-IT" sz="3200" b="1" i="1" dirty="0" err="1">
                <a:solidFill>
                  <a:schemeClr val="bg1"/>
                </a:solidFill>
              </a:rPr>
              <a:t>S</a:t>
            </a:r>
            <a:r>
              <a:rPr lang="it-IT" sz="2400" b="1" i="1" dirty="0" err="1">
                <a:solidFill>
                  <a:srgbClr val="002060"/>
                </a:solidFill>
              </a:rPr>
              <a:t>.</a:t>
            </a:r>
            <a:endParaRPr lang="it-IT" sz="2400" b="1" i="1" dirty="0">
              <a:solidFill>
                <a:srgbClr val="002060"/>
              </a:solidFill>
            </a:endParaRPr>
          </a:p>
        </p:txBody>
      </p:sp>
      <p:grpSp>
        <p:nvGrpSpPr>
          <p:cNvPr id="2" name="Gruppo 89"/>
          <p:cNvGrpSpPr>
            <a:grpSpLocks/>
          </p:cNvGrpSpPr>
          <p:nvPr/>
        </p:nvGrpSpPr>
        <p:grpSpPr bwMode="auto">
          <a:xfrm>
            <a:off x="8115303" y="571501"/>
            <a:ext cx="3713782" cy="2214563"/>
            <a:chOff x="6088216" y="571480"/>
            <a:chExt cx="2786082" cy="2214578"/>
          </a:xfrm>
        </p:grpSpPr>
        <p:sp>
          <p:nvSpPr>
            <p:cNvPr id="71" name="Rettangolo 70"/>
            <p:cNvSpPr/>
            <p:nvPr/>
          </p:nvSpPr>
          <p:spPr>
            <a:xfrm>
              <a:off x="6088216" y="571480"/>
              <a:ext cx="2786082" cy="2214578"/>
            </a:xfrm>
            <a:prstGeom prst="rect">
              <a:avLst/>
            </a:prstGeom>
            <a:solidFill>
              <a:srgbClr val="0070C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it-IT"/>
            </a:p>
          </p:txBody>
        </p:sp>
        <p:sp>
          <p:nvSpPr>
            <p:cNvPr id="84" name="CasellaDiTesto 83"/>
            <p:cNvSpPr txBox="1"/>
            <p:nvPr/>
          </p:nvSpPr>
          <p:spPr>
            <a:xfrm>
              <a:off x="6215217" y="714356"/>
              <a:ext cx="1571636" cy="369891"/>
            </a:xfrm>
            <a:prstGeom prst="rect">
              <a:avLst/>
            </a:prstGeom>
            <a:noFill/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it-IT" b="1" i="1" dirty="0" smtClean="0">
                  <a:solidFill>
                    <a:schemeClr val="bg1"/>
                  </a:solidFill>
                </a:rPr>
                <a:t>dislessia </a:t>
              </a:r>
              <a:endParaRPr lang="it-IT" b="1" i="1" dirty="0">
                <a:solidFill>
                  <a:schemeClr val="bg1"/>
                </a:solidFill>
              </a:endParaRPr>
            </a:p>
          </p:txBody>
        </p:sp>
        <p:sp>
          <p:nvSpPr>
            <p:cNvPr id="85" name="CasellaDiTesto 84"/>
            <p:cNvSpPr txBox="1"/>
            <p:nvPr/>
          </p:nvSpPr>
          <p:spPr>
            <a:xfrm>
              <a:off x="7001035" y="1071546"/>
              <a:ext cx="1571636" cy="369890"/>
            </a:xfrm>
            <a:prstGeom prst="rect">
              <a:avLst/>
            </a:prstGeom>
            <a:noFill/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it-IT" b="1" i="1" dirty="0" smtClean="0">
                  <a:solidFill>
                    <a:schemeClr val="bg1"/>
                  </a:solidFill>
                </a:rPr>
                <a:t>disgrafia </a:t>
              </a:r>
              <a:endParaRPr lang="it-IT" b="1" i="1" dirty="0">
                <a:solidFill>
                  <a:schemeClr val="bg1"/>
                </a:solidFill>
              </a:endParaRPr>
            </a:p>
          </p:txBody>
        </p:sp>
        <p:sp>
          <p:nvSpPr>
            <p:cNvPr id="86" name="CasellaDiTesto 85"/>
            <p:cNvSpPr txBox="1"/>
            <p:nvPr/>
          </p:nvSpPr>
          <p:spPr>
            <a:xfrm>
              <a:off x="6143778" y="1500174"/>
              <a:ext cx="1571636" cy="369890"/>
            </a:xfrm>
            <a:prstGeom prst="rect">
              <a:avLst/>
            </a:prstGeom>
            <a:noFill/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it-IT" b="1" i="1" dirty="0" err="1" smtClean="0">
                  <a:solidFill>
                    <a:schemeClr val="bg1"/>
                  </a:solidFill>
                </a:rPr>
                <a:t>discalculia</a:t>
              </a:r>
              <a:r>
                <a:rPr lang="it-IT" b="1" i="1" dirty="0" smtClean="0">
                  <a:solidFill>
                    <a:schemeClr val="bg1"/>
                  </a:solidFill>
                </a:rPr>
                <a:t> </a:t>
              </a:r>
              <a:endParaRPr lang="it-IT" b="1" i="1" dirty="0">
                <a:solidFill>
                  <a:schemeClr val="bg1"/>
                </a:solidFill>
              </a:endParaRPr>
            </a:p>
          </p:txBody>
        </p:sp>
        <p:sp>
          <p:nvSpPr>
            <p:cNvPr id="87" name="CasellaDiTesto 86"/>
            <p:cNvSpPr txBox="1"/>
            <p:nvPr/>
          </p:nvSpPr>
          <p:spPr>
            <a:xfrm>
              <a:off x="6572406" y="2071678"/>
              <a:ext cx="2000264" cy="369890"/>
            </a:xfrm>
            <a:prstGeom prst="rect">
              <a:avLst/>
            </a:prstGeom>
            <a:noFill/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it-IT" b="1" i="1" dirty="0" smtClean="0">
                  <a:solidFill>
                    <a:schemeClr val="bg1"/>
                  </a:solidFill>
                </a:rPr>
                <a:t>disortografia </a:t>
              </a:r>
              <a:endParaRPr lang="it-IT" b="1" i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3" name="Gruppo 87"/>
          <p:cNvGrpSpPr>
            <a:grpSpLocks/>
          </p:cNvGrpSpPr>
          <p:nvPr/>
        </p:nvGrpSpPr>
        <p:grpSpPr bwMode="auto">
          <a:xfrm>
            <a:off x="162942" y="571501"/>
            <a:ext cx="3999458" cy="2227263"/>
            <a:chOff x="122500" y="571480"/>
            <a:chExt cx="3000396" cy="2226720"/>
          </a:xfrm>
        </p:grpSpPr>
        <p:sp>
          <p:nvSpPr>
            <p:cNvPr id="57" name="Rettangolo 56"/>
            <p:cNvSpPr/>
            <p:nvPr/>
          </p:nvSpPr>
          <p:spPr>
            <a:xfrm>
              <a:off x="265376" y="571480"/>
              <a:ext cx="2786081" cy="2214023"/>
            </a:xfrm>
            <a:prstGeom prst="rect">
              <a:avLst/>
            </a:prstGeom>
            <a:solidFill>
              <a:srgbClr val="9D9D9D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it-IT">
                <a:solidFill>
                  <a:schemeClr val="bg1"/>
                </a:solidFill>
              </a:endParaRPr>
            </a:p>
          </p:txBody>
        </p:sp>
        <p:sp>
          <p:nvSpPr>
            <p:cNvPr id="28" name="CasellaDiTesto 27"/>
            <p:cNvSpPr txBox="1"/>
            <p:nvPr/>
          </p:nvSpPr>
          <p:spPr>
            <a:xfrm>
              <a:off x="765441" y="2345872"/>
              <a:ext cx="2286016" cy="368210"/>
            </a:xfrm>
            <a:prstGeom prst="rect">
              <a:avLst/>
            </a:prstGeom>
            <a:noFill/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</p:spPr>
          <p:txBody>
            <a:bodyPr>
              <a:spAutoFit/>
            </a:bodyPr>
            <a:lstStyle/>
            <a:p>
              <a:pPr algn="r">
                <a:defRPr/>
              </a:pPr>
              <a:r>
                <a:rPr lang="it-IT" b="1" i="1" dirty="0" err="1">
                  <a:solidFill>
                    <a:schemeClr val="bg1"/>
                  </a:solidFill>
                </a:rPr>
                <a:t>iperprotetti</a:t>
              </a:r>
              <a:endParaRPr lang="it-IT" b="1" i="1" dirty="0">
                <a:solidFill>
                  <a:schemeClr val="bg1"/>
                </a:solidFill>
              </a:endParaRPr>
            </a:p>
          </p:txBody>
        </p:sp>
        <p:sp>
          <p:nvSpPr>
            <p:cNvPr id="19" name="CasellaDiTesto 18"/>
            <p:cNvSpPr txBox="1"/>
            <p:nvPr/>
          </p:nvSpPr>
          <p:spPr>
            <a:xfrm>
              <a:off x="265376" y="655597"/>
              <a:ext cx="1473210" cy="368210"/>
            </a:xfrm>
            <a:prstGeom prst="rect">
              <a:avLst/>
            </a:prstGeom>
            <a:noFill/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it-IT" b="1" i="1" dirty="0">
                  <a:solidFill>
                    <a:schemeClr val="bg1"/>
                  </a:solidFill>
                </a:rPr>
                <a:t>stranieri</a:t>
              </a:r>
            </a:p>
          </p:txBody>
        </p:sp>
        <p:sp>
          <p:nvSpPr>
            <p:cNvPr id="23" name="CasellaDiTesto 22"/>
            <p:cNvSpPr txBox="1"/>
            <p:nvPr/>
          </p:nvSpPr>
          <p:spPr>
            <a:xfrm>
              <a:off x="1051193" y="1071421"/>
              <a:ext cx="1928827" cy="369797"/>
            </a:xfrm>
            <a:prstGeom prst="rect">
              <a:avLst/>
            </a:prstGeom>
            <a:noFill/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</p:spPr>
          <p:txBody>
            <a:bodyPr>
              <a:spAutoFit/>
            </a:bodyPr>
            <a:lstStyle/>
            <a:p>
              <a:pPr algn="r">
                <a:defRPr/>
              </a:pPr>
              <a:r>
                <a:rPr lang="it-IT" b="1" i="1" dirty="0">
                  <a:solidFill>
                    <a:schemeClr val="bg1"/>
                  </a:solidFill>
                </a:rPr>
                <a:t>trascurati</a:t>
              </a:r>
            </a:p>
          </p:txBody>
        </p:sp>
        <p:sp>
          <p:nvSpPr>
            <p:cNvPr id="24" name="CasellaDiTesto 23"/>
            <p:cNvSpPr txBox="1"/>
            <p:nvPr/>
          </p:nvSpPr>
          <p:spPr>
            <a:xfrm>
              <a:off x="1479821" y="1560252"/>
              <a:ext cx="1571636" cy="368210"/>
            </a:xfrm>
            <a:prstGeom prst="rect">
              <a:avLst/>
            </a:prstGeom>
            <a:noFill/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</p:spPr>
          <p:txBody>
            <a:bodyPr>
              <a:spAutoFit/>
            </a:bodyPr>
            <a:lstStyle/>
            <a:p>
              <a:pPr algn="r">
                <a:defRPr/>
              </a:pPr>
              <a:r>
                <a:rPr lang="it-IT" b="1" i="1" dirty="0">
                  <a:solidFill>
                    <a:schemeClr val="bg1"/>
                  </a:solidFill>
                </a:rPr>
                <a:t>contesi</a:t>
              </a:r>
            </a:p>
          </p:txBody>
        </p:sp>
        <p:sp>
          <p:nvSpPr>
            <p:cNvPr id="26" name="CasellaDiTesto 25"/>
            <p:cNvSpPr txBox="1"/>
            <p:nvPr/>
          </p:nvSpPr>
          <p:spPr>
            <a:xfrm>
              <a:off x="1622697" y="1917352"/>
              <a:ext cx="1500199" cy="368210"/>
            </a:xfrm>
            <a:prstGeom prst="rect">
              <a:avLst/>
            </a:prstGeom>
            <a:noFill/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it-IT" b="1" i="1" dirty="0">
                  <a:solidFill>
                    <a:schemeClr val="bg1"/>
                  </a:solidFill>
                </a:rPr>
                <a:t>in guerra</a:t>
              </a:r>
            </a:p>
          </p:txBody>
        </p:sp>
        <p:sp>
          <p:nvSpPr>
            <p:cNvPr id="30" name="CasellaDiTesto 29"/>
            <p:cNvSpPr txBox="1"/>
            <p:nvPr/>
          </p:nvSpPr>
          <p:spPr>
            <a:xfrm>
              <a:off x="1265508" y="571480"/>
              <a:ext cx="1500197" cy="369798"/>
            </a:xfrm>
            <a:prstGeom prst="rect">
              <a:avLst/>
            </a:prstGeom>
            <a:noFill/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it-IT" b="1" i="1" dirty="0">
                  <a:solidFill>
                    <a:schemeClr val="bg1"/>
                  </a:solidFill>
                </a:rPr>
                <a:t>malati</a:t>
              </a:r>
            </a:p>
          </p:txBody>
        </p:sp>
        <p:sp>
          <p:nvSpPr>
            <p:cNvPr id="20" name="CasellaDiTesto 19"/>
            <p:cNvSpPr txBox="1"/>
            <p:nvPr/>
          </p:nvSpPr>
          <p:spPr>
            <a:xfrm>
              <a:off x="694004" y="928581"/>
              <a:ext cx="1571636" cy="369797"/>
            </a:xfrm>
            <a:prstGeom prst="rect">
              <a:avLst/>
            </a:prstGeom>
            <a:noFill/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it-IT" b="1" i="1" dirty="0">
                  <a:solidFill>
                    <a:schemeClr val="bg1"/>
                  </a:solidFill>
                </a:rPr>
                <a:t>obesi</a:t>
              </a:r>
            </a:p>
          </p:txBody>
        </p:sp>
        <p:sp>
          <p:nvSpPr>
            <p:cNvPr id="21" name="CasellaDiTesto 20"/>
            <p:cNvSpPr txBox="1"/>
            <p:nvPr/>
          </p:nvSpPr>
          <p:spPr>
            <a:xfrm>
              <a:off x="336813" y="1214261"/>
              <a:ext cx="1143008" cy="369797"/>
            </a:xfrm>
            <a:prstGeom prst="rect">
              <a:avLst/>
            </a:prstGeom>
            <a:noFill/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it-IT" b="1" i="1" dirty="0">
                  <a:solidFill>
                    <a:schemeClr val="bg1"/>
                  </a:solidFill>
                </a:rPr>
                <a:t>denutriti</a:t>
              </a:r>
            </a:p>
          </p:txBody>
        </p:sp>
        <p:sp>
          <p:nvSpPr>
            <p:cNvPr id="22" name="CasellaDiTesto 21"/>
            <p:cNvSpPr txBox="1"/>
            <p:nvPr/>
          </p:nvSpPr>
          <p:spPr>
            <a:xfrm>
              <a:off x="1265508" y="1357101"/>
              <a:ext cx="1071569" cy="369797"/>
            </a:xfrm>
            <a:prstGeom prst="rect">
              <a:avLst/>
            </a:prstGeom>
            <a:noFill/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it-IT" b="1" i="1" dirty="0">
                  <a:solidFill>
                    <a:schemeClr val="bg1"/>
                  </a:solidFill>
                </a:rPr>
                <a:t>poveri</a:t>
              </a:r>
            </a:p>
          </p:txBody>
        </p:sp>
        <p:sp>
          <p:nvSpPr>
            <p:cNvPr id="25" name="CasellaDiTesto 24"/>
            <p:cNvSpPr txBox="1"/>
            <p:nvPr/>
          </p:nvSpPr>
          <p:spPr>
            <a:xfrm>
              <a:off x="336813" y="1642782"/>
              <a:ext cx="1428760" cy="369797"/>
            </a:xfrm>
            <a:prstGeom prst="rect">
              <a:avLst/>
            </a:prstGeom>
            <a:noFill/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it-IT" b="1" i="1" dirty="0">
                  <a:solidFill>
                    <a:schemeClr val="bg1"/>
                  </a:solidFill>
                </a:rPr>
                <a:t>maltrattati</a:t>
              </a:r>
            </a:p>
          </p:txBody>
        </p:sp>
        <p:sp>
          <p:nvSpPr>
            <p:cNvPr id="29" name="CasellaDiTesto 28"/>
            <p:cNvSpPr txBox="1"/>
            <p:nvPr/>
          </p:nvSpPr>
          <p:spPr>
            <a:xfrm>
              <a:off x="122500" y="2428402"/>
              <a:ext cx="1500197" cy="369798"/>
            </a:xfrm>
            <a:prstGeom prst="rect">
              <a:avLst/>
            </a:prstGeom>
            <a:noFill/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it-IT" b="1" i="1" dirty="0">
                  <a:solidFill>
                    <a:schemeClr val="bg1"/>
                  </a:solidFill>
                </a:rPr>
                <a:t>indisposti</a:t>
              </a:r>
            </a:p>
          </p:txBody>
        </p:sp>
        <p:sp>
          <p:nvSpPr>
            <p:cNvPr id="27" name="CasellaDiTesto 26"/>
            <p:cNvSpPr txBox="1"/>
            <p:nvPr/>
          </p:nvSpPr>
          <p:spPr>
            <a:xfrm>
              <a:off x="193937" y="2060192"/>
              <a:ext cx="1643075" cy="368210"/>
            </a:xfrm>
            <a:prstGeom prst="rect">
              <a:avLst/>
            </a:prstGeom>
            <a:noFill/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it-IT" b="1" i="1" dirty="0">
                  <a:solidFill>
                    <a:schemeClr val="bg1"/>
                  </a:solidFill>
                </a:rPr>
                <a:t>abbandonati</a:t>
              </a:r>
            </a:p>
          </p:txBody>
        </p:sp>
      </p:grpSp>
      <p:grpSp>
        <p:nvGrpSpPr>
          <p:cNvPr id="5" name="Gruppo 90"/>
          <p:cNvGrpSpPr>
            <a:grpSpLocks/>
          </p:cNvGrpSpPr>
          <p:nvPr/>
        </p:nvGrpSpPr>
        <p:grpSpPr bwMode="auto">
          <a:xfrm>
            <a:off x="4094685" y="568325"/>
            <a:ext cx="3864027" cy="2217738"/>
            <a:chOff x="3071802" y="568091"/>
            <a:chExt cx="2899085" cy="2217967"/>
          </a:xfrm>
        </p:grpSpPr>
        <p:sp>
          <p:nvSpPr>
            <p:cNvPr id="70" name="Rettangolo 69"/>
            <p:cNvSpPr/>
            <p:nvPr/>
          </p:nvSpPr>
          <p:spPr>
            <a:xfrm>
              <a:off x="3184526" y="571266"/>
              <a:ext cx="2786361" cy="2214792"/>
            </a:xfrm>
            <a:prstGeom prst="rect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it-IT" dirty="0">
                <a:solidFill>
                  <a:srgbClr val="FF0000"/>
                </a:solidFill>
              </a:endParaRPr>
            </a:p>
          </p:txBody>
        </p:sp>
        <p:sp>
          <p:nvSpPr>
            <p:cNvPr id="76" name="CasellaDiTesto 75"/>
            <p:cNvSpPr txBox="1"/>
            <p:nvPr/>
          </p:nvSpPr>
          <p:spPr>
            <a:xfrm>
              <a:off x="3214682" y="1630239"/>
              <a:ext cx="2357699" cy="646398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</p:spPr>
          <p:txBody>
            <a:bodyPr wrap="square">
              <a:spAutoFit/>
            </a:bodyPr>
            <a:lstStyle/>
            <a:p>
              <a:pPr algn="r">
                <a:defRPr/>
              </a:pPr>
              <a:r>
                <a:rPr lang="it-IT" b="1" i="1" dirty="0" smtClean="0">
                  <a:solidFill>
                    <a:schemeClr val="bg1"/>
                  </a:solidFill>
                </a:rPr>
                <a:t>Disturbi Intellettivi </a:t>
              </a:r>
              <a:r>
                <a:rPr lang="it-IT" b="1" i="1" dirty="0" err="1" smtClean="0">
                  <a:solidFill>
                    <a:schemeClr val="bg1"/>
                  </a:solidFill>
                </a:rPr>
                <a:t>Intellettivi</a:t>
              </a:r>
              <a:endParaRPr lang="it-IT" b="1" i="1" dirty="0">
                <a:solidFill>
                  <a:schemeClr val="bg1"/>
                </a:solidFill>
              </a:endParaRPr>
            </a:p>
          </p:txBody>
        </p:sp>
        <p:sp>
          <p:nvSpPr>
            <p:cNvPr id="77" name="CasellaDiTesto 76"/>
            <p:cNvSpPr txBox="1"/>
            <p:nvPr/>
          </p:nvSpPr>
          <p:spPr>
            <a:xfrm>
              <a:off x="4286369" y="2000164"/>
              <a:ext cx="1571793" cy="369926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</p:spPr>
          <p:txBody>
            <a:bodyPr>
              <a:spAutoFit/>
            </a:bodyPr>
            <a:lstStyle/>
            <a:p>
              <a:pPr algn="r">
                <a:defRPr/>
              </a:pPr>
              <a:r>
                <a:rPr lang="it-IT" b="1" i="1" dirty="0" smtClean="0">
                  <a:solidFill>
                    <a:schemeClr val="bg1"/>
                  </a:solidFill>
                </a:rPr>
                <a:t>Sordomutismo</a:t>
              </a:r>
              <a:endParaRPr lang="it-IT" b="1" i="1" dirty="0">
                <a:solidFill>
                  <a:schemeClr val="bg1"/>
                </a:solidFill>
              </a:endParaRPr>
            </a:p>
          </p:txBody>
        </p:sp>
        <p:sp>
          <p:nvSpPr>
            <p:cNvPr id="78" name="CasellaDiTesto 77"/>
            <p:cNvSpPr txBox="1"/>
            <p:nvPr/>
          </p:nvSpPr>
          <p:spPr>
            <a:xfrm>
              <a:off x="4429259" y="642712"/>
              <a:ext cx="1500348" cy="646179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it-IT" b="1" i="1" dirty="0">
                  <a:solidFill>
                    <a:schemeClr val="bg1"/>
                  </a:solidFill>
                </a:rPr>
                <a:t>sindrome</a:t>
              </a:r>
            </a:p>
            <a:p>
              <a:pPr algn="ctr">
                <a:defRPr/>
              </a:pPr>
              <a:r>
                <a:rPr lang="it-IT" b="1" i="1" dirty="0">
                  <a:solidFill>
                    <a:schemeClr val="bg1"/>
                  </a:solidFill>
                </a:rPr>
                <a:t>di Asperger</a:t>
              </a:r>
            </a:p>
          </p:txBody>
        </p:sp>
        <p:sp>
          <p:nvSpPr>
            <p:cNvPr id="79" name="CasellaDiTesto 78"/>
            <p:cNvSpPr txBox="1"/>
            <p:nvPr/>
          </p:nvSpPr>
          <p:spPr>
            <a:xfrm>
              <a:off x="3286137" y="1214271"/>
              <a:ext cx="1286013" cy="369925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it-IT" b="1" i="1" dirty="0">
                  <a:solidFill>
                    <a:schemeClr val="bg1"/>
                  </a:solidFill>
                </a:rPr>
                <a:t>autismo</a:t>
              </a:r>
            </a:p>
          </p:txBody>
        </p:sp>
        <p:sp>
          <p:nvSpPr>
            <p:cNvPr id="80" name="CasellaDiTesto 79"/>
            <p:cNvSpPr txBox="1"/>
            <p:nvPr/>
          </p:nvSpPr>
          <p:spPr>
            <a:xfrm>
              <a:off x="4500705" y="1285715"/>
              <a:ext cx="1357457" cy="369926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it-IT" b="1" i="1" dirty="0">
                  <a:solidFill>
                    <a:schemeClr val="bg1"/>
                  </a:solidFill>
                </a:rPr>
                <a:t>carrozzati</a:t>
              </a:r>
            </a:p>
          </p:txBody>
        </p:sp>
        <p:sp>
          <p:nvSpPr>
            <p:cNvPr id="81" name="CasellaDiTesto 80"/>
            <p:cNvSpPr txBox="1"/>
            <p:nvPr/>
          </p:nvSpPr>
          <p:spPr>
            <a:xfrm>
              <a:off x="3286137" y="1987463"/>
              <a:ext cx="1143122" cy="369926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it-IT" b="1" i="1" dirty="0" smtClean="0">
                  <a:solidFill>
                    <a:schemeClr val="bg1"/>
                  </a:solidFill>
                </a:rPr>
                <a:t>mutilazioni</a:t>
              </a:r>
              <a:endParaRPr lang="it-IT" b="1" i="1" dirty="0">
                <a:solidFill>
                  <a:schemeClr val="bg1"/>
                </a:solidFill>
              </a:endParaRPr>
            </a:p>
          </p:txBody>
        </p:sp>
        <p:sp>
          <p:nvSpPr>
            <p:cNvPr id="82" name="CasellaDiTesto 81"/>
            <p:cNvSpPr txBox="1"/>
            <p:nvPr/>
          </p:nvSpPr>
          <p:spPr>
            <a:xfrm>
              <a:off x="3429027" y="2344687"/>
              <a:ext cx="1643239" cy="369925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it-IT" b="1" i="1" dirty="0">
                  <a:solidFill>
                    <a:schemeClr val="bg1"/>
                  </a:solidFill>
                </a:rPr>
                <a:t>non vedenti</a:t>
              </a:r>
            </a:p>
          </p:txBody>
        </p:sp>
        <p:sp>
          <p:nvSpPr>
            <p:cNvPr id="75" name="CasellaDiTesto 74"/>
            <p:cNvSpPr txBox="1"/>
            <p:nvPr/>
          </p:nvSpPr>
          <p:spPr>
            <a:xfrm>
              <a:off x="3071802" y="568091"/>
              <a:ext cx="1471769" cy="646180"/>
            </a:xfrm>
            <a:prstGeom prst="rect">
              <a:avLst/>
            </a:prstGeom>
            <a:noFill/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it-IT" b="1" i="1" dirty="0">
                  <a:solidFill>
                    <a:schemeClr val="bg1"/>
                  </a:solidFill>
                </a:rPr>
                <a:t>sindrome di Down</a:t>
              </a:r>
            </a:p>
          </p:txBody>
        </p:sp>
      </p:grp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800" decel="100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800" decel="100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800" decel="100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800" decel="100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800" decel="100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800" decel="100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800" decel="100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800" decel="100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800" decel="10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80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3142 0.10417 C -0.02969 0.12037 -0.03194 0.10417 -0.02917 0.11389 C -0.02621 0.12477 -0.03125 0.1132 -0.02708 0.12199 C -0.0243 0.13889 -0.01615 0.14329 -0.00903 0.14746 C -0.00469 0.15023 -0.00052 0.15324 0.00382 0.15602 C 0.00764 0.16134 0.01215 0.16204 0.01649 0.16528 C 0.02726 0.17292 0.03715 0.17662 0.04861 0.17824 C 0.05764 0.18148 0.06927 0.16968 0.07274 0.19121 C 0.07309 0.19884 0.07292 0.20625 0.07344 0.21343 C 0.07448 0.22685 0.0783 0.23704 0.0783 0.25139 " pathEditMode="relative" rAng="0" ptsTypes="fffffffffA">
                                      <p:cBhvr>
                                        <p:cTn id="5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500" y="74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511 0.12061 C 0.01719 0.17338 0.02275 0.21505 0.02275 0.26598 " pathEditMode="relative" rAng="0" ptsTypes="fA">
                                      <p:cBhvr>
                                        <p:cTn id="6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00" y="73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3628 0.09143 C 0.02986 0.10231 0.02812 0.11296 0.01562 0.11759 C 0.01059 0.12361 0.0052 0.12106 -0.0007 0.12569 C -0.00678 0.13055 -0.01164 0.13796 -0.01841 0.14051 C -0.02188 0.14467 -0.02483 0.14676 -0.02952 0.14884 C -0.03386 0.15393 -0.03924 0.15763 -0.04445 0.16203 C -0.04809 0.16504 -0.04966 0.1699 -0.05278 0.17338 C -0.05625 0.18703 -0.05139 0.17037 -0.05678 0.18171 C -0.05834 0.18472 -0.05816 0.18842 -0.05955 0.19143 C -0.06112 0.1949 -0.06493 0.20115 -0.06493 0.20138 C -0.06632 0.23148 -0.06632 0.22106 -0.06632 0.23263 " pathEditMode="relative" rAng="0" ptsTypes="ffffffffffA">
                                      <p:cBhvr>
                                        <p:cTn id="64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100" y="71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8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4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33" descr="http://tuttodisegni.com/files/2012/06/bandiera-italia-2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226561">
            <a:off x="9249542" y="632969"/>
            <a:ext cx="2653609" cy="3743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 descr="https://encrypted-tbn1.gstatic.com/images?q=tbn:ANd9GcQZ734iN0vhC_E52MLKepywLDHxINwLP4gTp_rX-XU6VcvJ8YA9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flipH="1">
            <a:off x="7808476" y="2285992"/>
            <a:ext cx="2924133" cy="2857520"/>
          </a:xfrm>
          <a:prstGeom prst="rect">
            <a:avLst/>
          </a:prstGeom>
          <a:noFill/>
          <a:ln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</p:spPr>
      </p:pic>
      <p:pic>
        <p:nvPicPr>
          <p:cNvPr id="4098" name="Picture 22" descr="Risultati immagini per ragazzi con sindrome asperger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427832" y="571501"/>
            <a:ext cx="1231579" cy="784225"/>
          </a:xfrm>
          <a:prstGeom prst="rect">
            <a:avLst/>
          </a:prstGeom>
          <a:noFill/>
          <a:ln w="38100">
            <a:solidFill>
              <a:schemeClr val="bg1"/>
            </a:solidFill>
            <a:miter lim="800000"/>
            <a:headEnd/>
            <a:tailEnd/>
          </a:ln>
        </p:spPr>
      </p:pic>
      <p:pic>
        <p:nvPicPr>
          <p:cNvPr id="4099" name="Picture 36" descr="https://encrypted-tbn3.gstatic.com/images?q=tbn:ANd9GcRfBrC1GWEBT-1kqw-rzlXKedzyRx1tc1xoDLqBt7U5vD3WTupB">
            <a:hlinkClick r:id="rId7"/>
          </p:cNvPr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713783" y="2786064"/>
            <a:ext cx="1015735" cy="731837"/>
          </a:xfrm>
          <a:prstGeom prst="rect">
            <a:avLst/>
          </a:prstGeom>
          <a:noFill/>
          <a:ln w="38100">
            <a:solidFill>
              <a:schemeClr val="bg1"/>
            </a:solidFill>
            <a:miter lim="800000"/>
            <a:headEnd/>
            <a:tailEnd/>
          </a:ln>
        </p:spPr>
      </p:pic>
      <p:sp>
        <p:nvSpPr>
          <p:cNvPr id="4" name="Rettangolo 3"/>
          <p:cNvSpPr/>
          <p:nvPr/>
        </p:nvSpPr>
        <p:spPr>
          <a:xfrm>
            <a:off x="0" y="0"/>
            <a:ext cx="12188825" cy="6858000"/>
          </a:xfrm>
          <a:prstGeom prst="rect">
            <a:avLst/>
          </a:prstGeom>
          <a:noFill/>
          <a:ln w="57150">
            <a:solidFill>
              <a:schemeClr val="bg1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t-IT"/>
          </a:p>
        </p:txBody>
      </p:sp>
      <p:pic>
        <p:nvPicPr>
          <p:cNvPr id="39" name="Picture 2" descr="http://unodeiblog.myblog.it/media/01/02/1854759438.2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7522797" y="785794"/>
            <a:ext cx="1379610" cy="857256"/>
          </a:xfrm>
          <a:prstGeom prst="rect">
            <a:avLst/>
          </a:prstGeom>
          <a:noFill/>
          <a:ln w="19050">
            <a:solidFill>
              <a:srgbClr val="0070C0"/>
            </a:solidFill>
            <a:miter lim="800000"/>
            <a:headEnd/>
            <a:tailEnd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pic>
        <p:nvPicPr>
          <p:cNvPr id="40" name="Picture 2" descr="http://www.disabili.com/images/stories/picchiare.jp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7618026" y="1857365"/>
            <a:ext cx="1333162" cy="863319"/>
          </a:xfrm>
          <a:prstGeom prst="rect">
            <a:avLst/>
          </a:prstGeom>
          <a:noFill/>
          <a:ln w="9525">
            <a:solidFill>
              <a:srgbClr val="0070C0"/>
            </a:solidFill>
            <a:miter lim="800000"/>
            <a:headEnd/>
            <a:tailEnd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pic>
        <p:nvPicPr>
          <p:cNvPr id="45" name="Picture 4" descr="http://www.cinemah.com/editoriale/2004/0911/beslan03.jp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6753871" y="493664"/>
            <a:ext cx="1194248" cy="863635"/>
          </a:xfrm>
          <a:prstGeom prst="rect">
            <a:avLst/>
          </a:prstGeom>
          <a:noFill/>
          <a:ln>
            <a:solidFill>
              <a:srgbClr val="0070C0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pic>
        <p:nvPicPr>
          <p:cNvPr id="48" name="Picture 4" descr="http://polab.it/srl/wp-content/uploads/2010/07/pc.bambino.jpg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5808735" y="2214554"/>
            <a:ext cx="1311186" cy="752200"/>
          </a:xfrm>
          <a:prstGeom prst="rect">
            <a:avLst/>
          </a:prstGeom>
          <a:noFill/>
          <a:ln>
            <a:solidFill>
              <a:srgbClr val="0070C0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pic>
        <p:nvPicPr>
          <p:cNvPr id="4112" name="Picture 4" descr="Risultati immagini per bambino malato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4448075" y="1285876"/>
            <a:ext cx="1223115" cy="714375"/>
          </a:xfrm>
          <a:prstGeom prst="rect">
            <a:avLst/>
          </a:prstGeom>
          <a:noFill/>
          <a:ln w="9525">
            <a:solidFill>
              <a:srgbClr val="0070C0"/>
            </a:solidFill>
            <a:miter lim="800000"/>
            <a:headEnd/>
            <a:tailEnd/>
          </a:ln>
        </p:spPr>
      </p:pic>
      <p:pic>
        <p:nvPicPr>
          <p:cNvPr id="47" name="Picture 4" descr="http://www.ilnuovosud.it/site/wp-content/uploads/2009/01/1580283.jp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7332349" y="4143381"/>
            <a:ext cx="1237936" cy="813528"/>
          </a:xfrm>
          <a:prstGeom prst="rect">
            <a:avLst/>
          </a:prstGeom>
          <a:noFill/>
          <a:ln>
            <a:solidFill>
              <a:schemeClr val="bg1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pic>
        <p:nvPicPr>
          <p:cNvPr id="41" name="Picture 2" descr="http://www.synergiacentrotrauma.it/modules/wfsection/images/article/separati-genitori.jpg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4100270" y="2071678"/>
            <a:ext cx="1518014" cy="785818"/>
          </a:xfrm>
          <a:prstGeom prst="rect">
            <a:avLst/>
          </a:prstGeom>
          <a:noFill/>
          <a:ln w="9525">
            <a:solidFill>
              <a:srgbClr val="0070C0"/>
            </a:solidFill>
            <a:miter lim="800000"/>
            <a:headEnd/>
            <a:tailEnd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pic>
        <p:nvPicPr>
          <p:cNvPr id="4116" name="Picture 6" descr="Risultati immagini per ragazzi down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5618287" y="1428750"/>
            <a:ext cx="1047476" cy="793750"/>
          </a:xfrm>
          <a:prstGeom prst="rect">
            <a:avLst/>
          </a:prstGeom>
          <a:noFill/>
          <a:ln w="38100">
            <a:solidFill>
              <a:schemeClr val="bg1"/>
            </a:solidFill>
            <a:miter lim="800000"/>
            <a:headEnd/>
            <a:tailEnd/>
          </a:ln>
        </p:spPr>
      </p:pic>
      <p:pic>
        <p:nvPicPr>
          <p:cNvPr id="4117" name="Picture 26" descr="https://encrypted-tbn1.gstatic.com/images?q=tbn:ANd9GcQeTjFtIsawPkPtLcXwrw9cOIsp9ZkaGsKG2Uajuxtp01pfEgj7">
            <a:hlinkClick r:id="rId17"/>
          </p:cNvPr>
          <p:cNvPicPr>
            <a:picLocks noChangeAspect="1" noChangeArrowheads="1"/>
          </p:cNvPicPr>
          <p:nvPr/>
        </p:nvPicPr>
        <p:blipFill>
          <a:blip r:embed="rId18" cstate="print"/>
          <a:srcRect/>
          <a:stretch>
            <a:fillRect/>
          </a:stretch>
        </p:blipFill>
        <p:spPr bwMode="auto">
          <a:xfrm>
            <a:off x="1999730" y="4000500"/>
            <a:ext cx="1278134" cy="857250"/>
          </a:xfrm>
          <a:prstGeom prst="rect">
            <a:avLst/>
          </a:prstGeom>
          <a:noFill/>
          <a:ln w="38100">
            <a:solidFill>
              <a:schemeClr val="bg1"/>
            </a:solidFill>
            <a:miter lim="800000"/>
            <a:headEnd/>
            <a:tailEnd/>
          </a:ln>
        </p:spPr>
      </p:pic>
      <p:pic>
        <p:nvPicPr>
          <p:cNvPr id="4118" name="Picture 28" descr="Risultati immagini per ragazzi con sindrome autistica"/>
          <p:cNvPicPr>
            <a:picLocks noChangeAspect="1" noChangeArrowheads="1"/>
          </p:cNvPicPr>
          <p:nvPr/>
        </p:nvPicPr>
        <p:blipFill>
          <a:blip r:embed="rId19" cstate="print"/>
          <a:srcRect/>
          <a:stretch>
            <a:fillRect/>
          </a:stretch>
        </p:blipFill>
        <p:spPr bwMode="auto">
          <a:xfrm>
            <a:off x="7332341" y="2500313"/>
            <a:ext cx="1170211" cy="704850"/>
          </a:xfrm>
          <a:prstGeom prst="rect">
            <a:avLst/>
          </a:prstGeom>
          <a:noFill/>
          <a:ln w="38100">
            <a:solidFill>
              <a:schemeClr val="bg1"/>
            </a:solidFill>
            <a:miter lim="800000"/>
            <a:headEnd/>
            <a:tailEnd/>
          </a:ln>
        </p:spPr>
      </p:pic>
      <p:pic>
        <p:nvPicPr>
          <p:cNvPr id="4119" name="Picture 32" descr="https://encrypted-tbn1.gstatic.com/images?q=tbn:ANd9GcQHdX7Lur9-5OvwxSwW3mnAbr7k_EYgu_QLwC1KHK-nC_s3mhVbjg">
            <a:hlinkClick r:id="rId20"/>
          </p:cNvPr>
          <p:cNvPicPr>
            <a:picLocks noChangeAspect="1" noChangeArrowheads="1"/>
          </p:cNvPicPr>
          <p:nvPr/>
        </p:nvPicPr>
        <p:blipFill>
          <a:blip r:embed="rId21" cstate="print"/>
          <a:srcRect/>
          <a:stretch>
            <a:fillRect/>
          </a:stretch>
        </p:blipFill>
        <p:spPr bwMode="auto">
          <a:xfrm>
            <a:off x="6856214" y="1428751"/>
            <a:ext cx="1125773" cy="785813"/>
          </a:xfrm>
          <a:prstGeom prst="rect">
            <a:avLst/>
          </a:prstGeom>
          <a:noFill/>
          <a:ln w="38100">
            <a:solidFill>
              <a:schemeClr val="bg1"/>
            </a:solidFill>
            <a:miter lim="800000"/>
            <a:headEnd/>
            <a:tailEnd/>
          </a:ln>
        </p:spPr>
      </p:pic>
      <p:pic>
        <p:nvPicPr>
          <p:cNvPr id="5139" name="Picture 6" descr="http://www.assicurazionionline.com/wp-content/uploads/125.jpg"/>
          <p:cNvPicPr>
            <a:picLocks noChangeAspect="1" noChangeArrowheads="1"/>
          </p:cNvPicPr>
          <p:nvPr/>
        </p:nvPicPr>
        <p:blipFill>
          <a:blip r:embed="rId2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-1237927" y="2897189"/>
            <a:ext cx="13998104" cy="4371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21" name="Picture 48" descr="https://encrypted-tbn1.gstatic.com/images?q=tbn:ANd9GcSs7tsTaGsRnqa__O2Gd1SeAIhXCxVu8ogKoiEPZdmq4p-slbJm9A"/>
          <p:cNvPicPr>
            <a:picLocks noChangeAspect="1" noChangeArrowheads="1"/>
          </p:cNvPicPr>
          <p:nvPr/>
        </p:nvPicPr>
        <p:blipFill>
          <a:blip r:embed="rId23" cstate="print"/>
          <a:srcRect/>
          <a:stretch>
            <a:fillRect/>
          </a:stretch>
        </p:blipFill>
        <p:spPr bwMode="auto">
          <a:xfrm>
            <a:off x="5618287" y="3009900"/>
            <a:ext cx="1868529" cy="990600"/>
          </a:xfrm>
          <a:prstGeom prst="rect">
            <a:avLst/>
          </a:prstGeom>
          <a:noFill/>
          <a:ln w="28575">
            <a:solidFill>
              <a:srgbClr val="FFFF00"/>
            </a:solidFill>
            <a:miter lim="800000"/>
            <a:headEnd/>
            <a:tailEnd/>
          </a:ln>
        </p:spPr>
      </p:pic>
      <p:pic>
        <p:nvPicPr>
          <p:cNvPr id="4123" name="Picture 2" descr="http://dietologia.blog.tiscali.it/files/2013/01/bambino-con-influenza.jpg">
            <a:hlinkClick r:id="rId24"/>
          </p:cNvPr>
          <p:cNvPicPr>
            <a:picLocks noChangeAspect="1" noChangeArrowheads="1"/>
          </p:cNvPicPr>
          <p:nvPr/>
        </p:nvPicPr>
        <p:blipFill>
          <a:blip r:embed="rId25" cstate="print"/>
          <a:srcRect/>
          <a:stretch>
            <a:fillRect/>
          </a:stretch>
        </p:blipFill>
        <p:spPr bwMode="auto">
          <a:xfrm>
            <a:off x="4761260" y="2795589"/>
            <a:ext cx="1185025" cy="769937"/>
          </a:xfrm>
          <a:prstGeom prst="rect">
            <a:avLst/>
          </a:prstGeom>
          <a:noFill/>
          <a:ln w="9525">
            <a:solidFill>
              <a:srgbClr val="0070C0"/>
            </a:solidFill>
            <a:miter lim="800000"/>
            <a:headEnd/>
            <a:tailEnd/>
          </a:ln>
        </p:spPr>
      </p:pic>
      <p:pic>
        <p:nvPicPr>
          <p:cNvPr id="4124" name="Picture 38" descr="Risultati immagini per ragazzi handicappati fisici"/>
          <p:cNvPicPr>
            <a:picLocks noChangeAspect="1" noChangeArrowheads="1"/>
          </p:cNvPicPr>
          <p:nvPr/>
        </p:nvPicPr>
        <p:blipFill>
          <a:blip r:embed="rId26" cstate="print"/>
          <a:srcRect/>
          <a:stretch>
            <a:fillRect/>
          </a:stretch>
        </p:blipFill>
        <p:spPr bwMode="auto">
          <a:xfrm>
            <a:off x="5999187" y="4000500"/>
            <a:ext cx="1341617" cy="857250"/>
          </a:xfrm>
          <a:prstGeom prst="rect">
            <a:avLst/>
          </a:prstGeom>
          <a:noFill/>
          <a:ln w="38100">
            <a:solidFill>
              <a:schemeClr val="bg1"/>
            </a:solidFill>
            <a:miter lim="800000"/>
            <a:headEnd/>
            <a:tailEnd/>
          </a:ln>
        </p:spPr>
      </p:pic>
      <p:pic>
        <p:nvPicPr>
          <p:cNvPr id="46" name="Picture 4" descr="http://www.vivimontagne.it/VostreFoto/Cina/Bambini/Bambini%C2%AD_002.jpg"/>
          <p:cNvPicPr>
            <a:picLocks noChangeAspect="1" noChangeArrowheads="1"/>
          </p:cNvPicPr>
          <p:nvPr/>
        </p:nvPicPr>
        <p:blipFill>
          <a:blip r:embed="rId27" cstate="print"/>
          <a:srcRect/>
          <a:stretch>
            <a:fillRect/>
          </a:stretch>
        </p:blipFill>
        <p:spPr bwMode="auto">
          <a:xfrm>
            <a:off x="7427575" y="3286124"/>
            <a:ext cx="1360295" cy="785818"/>
          </a:xfrm>
          <a:prstGeom prst="rect">
            <a:avLst/>
          </a:prstGeom>
          <a:noFill/>
          <a:ln w="12700">
            <a:solidFill>
              <a:srgbClr val="0070C0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sp>
        <p:nvSpPr>
          <p:cNvPr id="28" name="CasellaDiTesto 27"/>
          <p:cNvSpPr txBox="1"/>
          <p:nvPr/>
        </p:nvSpPr>
        <p:spPr>
          <a:xfrm>
            <a:off x="2295306" y="4926715"/>
            <a:ext cx="1904517" cy="646331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>
            <a:spAutoFit/>
          </a:bodyPr>
          <a:lstStyle/>
          <a:p>
            <a:pPr algn="ctr">
              <a:defRPr/>
            </a:pPr>
            <a:r>
              <a:rPr lang="it-IT" sz="3600" dirty="0">
                <a:latin typeface="Harlow Solid Italic" pitchFamily="82" charset="0"/>
              </a:rPr>
              <a:t>scuola</a:t>
            </a:r>
          </a:p>
        </p:txBody>
      </p:sp>
      <p:pic>
        <p:nvPicPr>
          <p:cNvPr id="49" name="Picture 4" descr="http://4.bp.blogspot.com/_CMSQqH2nZwY/TS2fUHWDWyI/AAAAAAAADEE/4P7E0q5XiWI/s1600/BAMBINI01G%255B1%255D.jpg"/>
          <p:cNvPicPr>
            <a:picLocks noChangeAspect="1" noChangeArrowheads="1"/>
          </p:cNvPicPr>
          <p:nvPr/>
        </p:nvPicPr>
        <p:blipFill>
          <a:blip r:embed="rId28" cstate="print"/>
          <a:srcRect/>
          <a:stretch>
            <a:fillRect/>
          </a:stretch>
        </p:blipFill>
        <p:spPr bwMode="auto">
          <a:xfrm>
            <a:off x="4189895" y="3429000"/>
            <a:ext cx="1237936" cy="710178"/>
          </a:xfrm>
          <a:prstGeom prst="rect">
            <a:avLst/>
          </a:prstGeom>
          <a:noFill/>
          <a:ln w="9525">
            <a:solidFill>
              <a:srgbClr val="0070C0"/>
            </a:solidFill>
            <a:miter lim="800000"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pic>
        <p:nvPicPr>
          <p:cNvPr id="50" name="Picture 4" descr="http://a7.sphotos.ak.fbcdn.net/hphotos-ak-snc6/227206_203570636346204_184235438279724_484861_3438188_n.jpg"/>
          <p:cNvPicPr>
            <a:picLocks noChangeAspect="1" noChangeArrowheads="1"/>
          </p:cNvPicPr>
          <p:nvPr/>
        </p:nvPicPr>
        <p:blipFill>
          <a:blip r:embed="rId29" cstate="print"/>
          <a:srcRect/>
          <a:stretch>
            <a:fillRect/>
          </a:stretch>
        </p:blipFill>
        <p:spPr bwMode="auto">
          <a:xfrm>
            <a:off x="2666281" y="3286124"/>
            <a:ext cx="1327100" cy="785818"/>
          </a:xfrm>
          <a:prstGeom prst="rect">
            <a:avLst/>
          </a:prstGeom>
          <a:noFill/>
          <a:ln>
            <a:solidFill>
              <a:srgbClr val="0070C0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grpSp>
        <p:nvGrpSpPr>
          <p:cNvPr id="2" name="Gruppo 10"/>
          <p:cNvGrpSpPr>
            <a:grpSpLocks/>
          </p:cNvGrpSpPr>
          <p:nvPr/>
        </p:nvGrpSpPr>
        <p:grpSpPr bwMode="auto">
          <a:xfrm>
            <a:off x="3523333" y="3714751"/>
            <a:ext cx="1333153" cy="1285875"/>
            <a:chOff x="-428660" y="4019384"/>
            <a:chExt cx="1197205" cy="1381215"/>
          </a:xfrm>
        </p:grpSpPr>
        <p:pic>
          <p:nvPicPr>
            <p:cNvPr id="43" name="Picture 2" descr="http://www.annuncio.it/public/FotografieAnnunci/20114444151.32.215.97614CAMPANA%20DI%20VETRO%20CON%20POMOLO.jpg"/>
            <p:cNvPicPr>
              <a:picLocks noChangeAspect="1" noChangeArrowheads="1"/>
            </p:cNvPicPr>
            <p:nvPr/>
          </p:nvPicPr>
          <p:blipFill>
            <a:blip r:embed="rId30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-428660" y="4019384"/>
              <a:ext cx="1197205" cy="13812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</p:pic>
        <p:pic>
          <p:nvPicPr>
            <p:cNvPr id="5164" name="Picture 6" descr="http://talpaonline.altervista.org/portale/e107_images/primino2.jpg"/>
            <p:cNvPicPr>
              <a:picLocks noChangeAspect="1" noChangeArrowheads="1"/>
            </p:cNvPicPr>
            <p:nvPr/>
          </p:nvPicPr>
          <p:blipFill>
            <a:blip r:embed="rId31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-182449" y="4313966"/>
              <a:ext cx="614288" cy="8660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4122" name="Picture 42" descr="https://encrypted-tbn3.gstatic.com/images?q=tbn:ANd9GcRlNe0dD8AVfh4JwtXDCC-J5oK67N4zxhKHdLPTCldv65_5otlh">
            <a:hlinkClick r:id="rId32"/>
          </p:cNvPr>
          <p:cNvPicPr>
            <a:picLocks noChangeAspect="1" noChangeArrowheads="1"/>
          </p:cNvPicPr>
          <p:nvPr/>
        </p:nvPicPr>
        <p:blipFill>
          <a:blip r:embed="rId33" cstate="print"/>
          <a:srcRect/>
          <a:stretch>
            <a:fillRect/>
          </a:stretch>
        </p:blipFill>
        <p:spPr bwMode="auto">
          <a:xfrm>
            <a:off x="4761250" y="4071938"/>
            <a:ext cx="1201954" cy="793750"/>
          </a:xfrm>
          <a:prstGeom prst="rect">
            <a:avLst/>
          </a:prstGeom>
          <a:noFill/>
          <a:ln w="38100">
            <a:solidFill>
              <a:schemeClr val="bg1"/>
            </a:solidFill>
            <a:miter lim="800000"/>
            <a:headEnd/>
            <a:tailEnd/>
          </a:ln>
        </p:spPr>
      </p:pic>
      <p:sp>
        <p:nvSpPr>
          <p:cNvPr id="31" name="Rettangolo 30"/>
          <p:cNvSpPr/>
          <p:nvPr/>
        </p:nvSpPr>
        <p:spPr>
          <a:xfrm rot="226561">
            <a:off x="9734389" y="1117520"/>
            <a:ext cx="479618" cy="70788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it-IT" sz="4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B</a:t>
            </a:r>
          </a:p>
        </p:txBody>
      </p:sp>
      <p:sp>
        <p:nvSpPr>
          <p:cNvPr id="32" name="Rettangolo 31"/>
          <p:cNvSpPr/>
          <p:nvPr/>
        </p:nvSpPr>
        <p:spPr>
          <a:xfrm rot="226561">
            <a:off x="11141362" y="947750"/>
            <a:ext cx="439543" cy="70788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it-IT" sz="4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S</a:t>
            </a:r>
          </a:p>
        </p:txBody>
      </p:sp>
      <p:sp>
        <p:nvSpPr>
          <p:cNvPr id="33" name="Rettangolo 32"/>
          <p:cNvSpPr/>
          <p:nvPr/>
        </p:nvSpPr>
        <p:spPr>
          <a:xfrm rot="226561">
            <a:off x="10481148" y="1454310"/>
            <a:ext cx="460382" cy="70788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it-IT" sz="4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E</a:t>
            </a:r>
          </a:p>
        </p:txBody>
      </p:sp>
      <p:sp>
        <p:nvSpPr>
          <p:cNvPr id="37" name="CasellaDiTesto 36"/>
          <p:cNvSpPr txBox="1"/>
          <p:nvPr/>
        </p:nvSpPr>
        <p:spPr>
          <a:xfrm>
            <a:off x="377979" y="208285"/>
            <a:ext cx="3431013" cy="307777"/>
          </a:xfrm>
          <a:prstGeom prst="rect">
            <a:avLst/>
          </a:prstGeom>
          <a:solidFill>
            <a:srgbClr val="9D9D9D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>
            <a:spAutoFit/>
          </a:bodyPr>
          <a:lstStyle/>
          <a:p>
            <a:pPr algn="ctr">
              <a:defRPr/>
            </a:pPr>
            <a:r>
              <a:rPr lang="it-IT" sz="1400" b="1" i="1" dirty="0">
                <a:solidFill>
                  <a:srgbClr val="002060"/>
                </a:solidFill>
              </a:rPr>
              <a:t>Soggetti con varie difficoltà</a:t>
            </a:r>
          </a:p>
        </p:txBody>
      </p:sp>
      <p:sp>
        <p:nvSpPr>
          <p:cNvPr id="38" name="CasellaDiTesto 37"/>
          <p:cNvSpPr txBox="1"/>
          <p:nvPr/>
        </p:nvSpPr>
        <p:spPr>
          <a:xfrm>
            <a:off x="377979" y="639210"/>
            <a:ext cx="3431013" cy="307777"/>
          </a:xfrm>
          <a:prstGeom prst="rect">
            <a:avLst/>
          </a:prstGeom>
          <a:solidFill>
            <a:srgbClr val="FF00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>
            <a:spAutoFit/>
          </a:bodyPr>
          <a:lstStyle/>
          <a:p>
            <a:pPr algn="ctr">
              <a:defRPr/>
            </a:pPr>
            <a:r>
              <a:rPr lang="it-IT" sz="1400" b="1" i="1" dirty="0">
                <a:solidFill>
                  <a:schemeClr val="bg1"/>
                </a:solidFill>
              </a:rPr>
              <a:t>Soggetti con disabilità</a:t>
            </a:r>
          </a:p>
        </p:txBody>
      </p:sp>
      <p:sp>
        <p:nvSpPr>
          <p:cNvPr id="42" name="CasellaDiTesto 41"/>
          <p:cNvSpPr txBox="1"/>
          <p:nvPr/>
        </p:nvSpPr>
        <p:spPr>
          <a:xfrm>
            <a:off x="377979" y="1076416"/>
            <a:ext cx="3431013" cy="307777"/>
          </a:xfrm>
          <a:prstGeom prst="rect">
            <a:avLst/>
          </a:prstGeom>
          <a:solidFill>
            <a:srgbClr val="0070C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>
            <a:spAutoFit/>
          </a:bodyPr>
          <a:lstStyle/>
          <a:p>
            <a:pPr algn="ctr">
              <a:defRPr/>
            </a:pPr>
            <a:r>
              <a:rPr lang="it-IT" sz="1400" b="1" i="1" dirty="0">
                <a:solidFill>
                  <a:schemeClr val="bg1"/>
                </a:solidFill>
              </a:rPr>
              <a:t>Soggetti con </a:t>
            </a:r>
            <a:r>
              <a:rPr lang="it-IT" sz="1400" b="1" i="1" dirty="0" err="1">
                <a:solidFill>
                  <a:schemeClr val="bg1"/>
                </a:solidFill>
              </a:rPr>
              <a:t>D.S.A.</a:t>
            </a:r>
            <a:endParaRPr lang="it-IT" sz="1400" b="1" i="1" dirty="0">
              <a:solidFill>
                <a:schemeClr val="bg1"/>
              </a:solidFill>
            </a:endParaRPr>
          </a:p>
        </p:txBody>
      </p:sp>
      <p:sp>
        <p:nvSpPr>
          <p:cNvPr id="44" name="Rettangolo 43"/>
          <p:cNvSpPr/>
          <p:nvPr/>
        </p:nvSpPr>
        <p:spPr>
          <a:xfrm>
            <a:off x="8919011" y="3557104"/>
            <a:ext cx="317715" cy="155427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it-IT" sz="12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D</a:t>
            </a:r>
          </a:p>
          <a:p>
            <a:pPr algn="ctr"/>
            <a:r>
              <a:rPr lang="it-IT" sz="12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O</a:t>
            </a:r>
          </a:p>
          <a:p>
            <a:pPr algn="ctr"/>
            <a:r>
              <a:rPr lang="it-IT" sz="12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C</a:t>
            </a:r>
          </a:p>
          <a:p>
            <a:pPr algn="ctr"/>
            <a:r>
              <a:rPr lang="it-IT" sz="12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E</a:t>
            </a:r>
          </a:p>
          <a:p>
            <a:pPr algn="ctr"/>
            <a:r>
              <a:rPr lang="it-IT" sz="12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N</a:t>
            </a:r>
          </a:p>
          <a:p>
            <a:pPr algn="ctr"/>
            <a:r>
              <a:rPr lang="it-IT" sz="12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T</a:t>
            </a:r>
          </a:p>
          <a:p>
            <a:pPr algn="ctr"/>
            <a:r>
              <a:rPr lang="it-IT" sz="12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E</a:t>
            </a:r>
          </a:p>
          <a:p>
            <a:pPr algn="ctr"/>
            <a:endParaRPr lang="it-IT" sz="11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51" name="Picture 6"/>
          <p:cNvPicPr>
            <a:picLocks noChangeAspect="1" noChangeArrowheads="1"/>
          </p:cNvPicPr>
          <p:nvPr/>
        </p:nvPicPr>
        <p:blipFill>
          <a:blip r:embed="rId3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864141">
            <a:off x="9225748" y="5119578"/>
            <a:ext cx="3960459" cy="8827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2" name="Picture 5"/>
          <p:cNvPicPr>
            <a:picLocks noChangeAspect="1" noChangeArrowheads="1"/>
          </p:cNvPicPr>
          <p:nvPr/>
        </p:nvPicPr>
        <p:blipFill>
          <a:blip r:embed="rId3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1632562">
            <a:off x="12553334" y="5384780"/>
            <a:ext cx="2411726" cy="9525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3" name="Picture 5"/>
          <p:cNvPicPr>
            <a:picLocks noChangeAspect="1" noChangeArrowheads="1"/>
          </p:cNvPicPr>
          <p:nvPr/>
        </p:nvPicPr>
        <p:blipFill>
          <a:blip r:embed="rId3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20754775">
            <a:off x="12061107" y="4495278"/>
            <a:ext cx="3035456" cy="11989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4" name="Picture 5"/>
          <p:cNvPicPr>
            <a:picLocks noChangeAspect="1" noChangeArrowheads="1"/>
          </p:cNvPicPr>
          <p:nvPr/>
        </p:nvPicPr>
        <p:blipFill>
          <a:blip r:embed="rId3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18752300">
            <a:off x="11918363" y="4257593"/>
            <a:ext cx="1937283" cy="13596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5" name="CasellaDiTesto 54"/>
          <p:cNvSpPr txBox="1"/>
          <p:nvPr/>
        </p:nvSpPr>
        <p:spPr>
          <a:xfrm rot="18838151">
            <a:off x="12613159" y="4525282"/>
            <a:ext cx="9286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b="1" dirty="0" err="1" smtClean="0">
                <a:solidFill>
                  <a:srgbClr val="652D03"/>
                </a:solidFill>
              </a:rPr>
              <a:t>P.E.I.</a:t>
            </a:r>
            <a:endParaRPr lang="it-IT" sz="2400" b="1" dirty="0">
              <a:solidFill>
                <a:srgbClr val="652D03"/>
              </a:solidFill>
            </a:endParaRPr>
          </a:p>
        </p:txBody>
      </p:sp>
      <p:sp>
        <p:nvSpPr>
          <p:cNvPr id="56" name="CasellaDiTesto 55"/>
          <p:cNvSpPr txBox="1"/>
          <p:nvPr/>
        </p:nvSpPr>
        <p:spPr>
          <a:xfrm rot="18838151">
            <a:off x="13677920" y="4803120"/>
            <a:ext cx="9286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b="1" dirty="0" err="1" smtClean="0">
                <a:solidFill>
                  <a:srgbClr val="652D03"/>
                </a:solidFill>
              </a:rPr>
              <a:t>P.A.I.</a:t>
            </a:r>
            <a:endParaRPr lang="it-IT" sz="2400" b="1" dirty="0">
              <a:solidFill>
                <a:srgbClr val="652D03"/>
              </a:solidFill>
            </a:endParaRPr>
          </a:p>
        </p:txBody>
      </p:sp>
      <p:sp>
        <p:nvSpPr>
          <p:cNvPr id="57" name="CasellaDiTesto 56"/>
          <p:cNvSpPr txBox="1"/>
          <p:nvPr/>
        </p:nvSpPr>
        <p:spPr>
          <a:xfrm rot="1405854">
            <a:off x="13562131" y="5824316"/>
            <a:ext cx="13867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b="1" dirty="0" err="1" smtClean="0">
                <a:solidFill>
                  <a:srgbClr val="652D03"/>
                </a:solidFill>
              </a:rPr>
              <a:t>P.D.P.</a:t>
            </a:r>
            <a:endParaRPr lang="it-IT" sz="2400" b="1" dirty="0">
              <a:solidFill>
                <a:srgbClr val="652D03"/>
              </a:solidFill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2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2000" fill="hold"/>
                                        <p:tgtEl>
                                          <p:spTgt spid="41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2000" fill="hold"/>
                                        <p:tgtEl>
                                          <p:spTgt spid="41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2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2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2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2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2000" fill="hold"/>
                                        <p:tgtEl>
                                          <p:spTgt spid="4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2000" fill="hold"/>
                                        <p:tgtEl>
                                          <p:spTgt spid="4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2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2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800" decel="100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800" decel="100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800" decel="100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800" decel="100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2000" fill="hold"/>
                                        <p:tgtEl>
                                          <p:spTgt spid="4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2000" fill="hold"/>
                                        <p:tgtEl>
                                          <p:spTgt spid="4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2000" fill="hold"/>
                                        <p:tgtEl>
                                          <p:spTgt spid="4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2000" fill="hold"/>
                                        <p:tgtEl>
                                          <p:spTgt spid="4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2000" fill="hold"/>
                                        <p:tgtEl>
                                          <p:spTgt spid="41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2000" fill="hold"/>
                                        <p:tgtEl>
                                          <p:spTgt spid="41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2000" fill="hold"/>
                                        <p:tgtEl>
                                          <p:spTgt spid="41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2000" fill="hold"/>
                                        <p:tgtEl>
                                          <p:spTgt spid="41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2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2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2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2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2000" fill="hold"/>
                                        <p:tgtEl>
                                          <p:spTgt spid="41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2000" fill="hold"/>
                                        <p:tgtEl>
                                          <p:spTgt spid="41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" dur="2000" fill="hold"/>
                                        <p:tgtEl>
                                          <p:spTgt spid="41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2000" fill="hold"/>
                                        <p:tgtEl>
                                          <p:spTgt spid="41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800" decel="100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2" dur="800" decel="100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800" decel="100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800" decel="100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1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41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1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3" dur="800" decel="100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4" dur="800" decel="100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800" decel="100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800" decel="100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-0.24375 -0.00069 -0.48733 -0.00694 -0.73108 -0.00694 " pathEditMode="relative" ptsTypes="fA">
                                      <p:cBhvr>
                                        <p:cTn id="132" dur="2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33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-0.24375 -0.00069 -0.48733 -0.00694 -0.73108 -0.00694 " pathEditMode="relative" ptsTypes="fA">
                                      <p:cBhvr>
                                        <p:cTn id="134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3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-0.24375 -0.00069 -0.48733 -0.00694 -0.73108 -0.00694 " pathEditMode="relative" ptsTypes="fA">
                                      <p:cBhvr>
                                        <p:cTn id="136" dur="2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3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-0.24375 -0.00069 -0.48733 -0.00694 -0.73108 -0.00694 " pathEditMode="relative" ptsTypes="fA">
                                      <p:cBhvr>
                                        <p:cTn id="138" dur="2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39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-0.24375 -0.00069 -0.48733 -0.00694 -0.73108 -0.00694 " pathEditMode="relative" ptsTypes="fA">
                                      <p:cBhvr>
                                        <p:cTn id="140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41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-0.24375 -0.00069 -0.48733 -0.00694 -0.73108 -0.00694 " pathEditMode="relative" ptsTypes="fA">
                                      <p:cBhvr>
                                        <p:cTn id="142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43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-0.24375 -0.00069 -0.48733 -0.00694 -0.73108 -0.00694 " pathEditMode="relative" ptsTypes="fA">
                                      <p:cBhvr>
                                        <p:cTn id="144" dur="2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4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-0.24375 -0.00069 -0.48733 -0.00694 -0.73108 -0.00694 " pathEditMode="relative" ptsTypes="fA">
                                      <p:cBhvr>
                                        <p:cTn id="146" dur="2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4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-0.24375 -0.00069 -0.48733 -0.00694 -0.73108 -0.00694 " pathEditMode="relative" ptsTypes="fA">
                                      <p:cBhvr>
                                        <p:cTn id="148" dur="2000" fill="hold"/>
                                        <p:tgtEl>
                                          <p:spTgt spid="41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49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-0.24375 -0.00069 -0.48733 -0.00694 -0.73108 -0.00694 " pathEditMode="relative" ptsTypes="fA">
                                      <p:cBhvr>
                                        <p:cTn id="150" dur="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51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-0.24375 -0.00069 -0.48733 -0.00694 -0.73108 -0.00694 " pathEditMode="relative" ptsTypes="fA">
                                      <p:cBhvr>
                                        <p:cTn id="152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53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-0.24375 -0.00069 -0.48733 -0.00694 -0.73108 -0.00694 " pathEditMode="relative" ptsTypes="fA">
                                      <p:cBhvr>
                                        <p:cTn id="154" dur="2000" fill="hold"/>
                                        <p:tgtEl>
                                          <p:spTgt spid="41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5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-0.24375 -0.00069 -0.48733 -0.00694 -0.73108 -0.00694 " pathEditMode="relative" ptsTypes="fA">
                                      <p:cBhvr>
                                        <p:cTn id="156" dur="2000" fill="hold"/>
                                        <p:tgtEl>
                                          <p:spTgt spid="41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5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-0.24375 -0.00069 -0.48733 -0.00694 -0.73108 -0.00694 " pathEditMode="relative" ptsTypes="fA">
                                      <p:cBhvr>
                                        <p:cTn id="158" dur="2000" fill="hold"/>
                                        <p:tgtEl>
                                          <p:spTgt spid="41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59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-0.24375 -0.00069 -0.48733 -0.00694 -0.73108 -0.00694 " pathEditMode="relative" ptsTypes="fA">
                                      <p:cBhvr>
                                        <p:cTn id="160" dur="2000" fill="hold"/>
                                        <p:tgtEl>
                                          <p:spTgt spid="41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61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-0.24375 -0.00069 -0.48733 -0.00694 -0.73108 -0.00694 " pathEditMode="relative" ptsTypes="fA">
                                      <p:cBhvr>
                                        <p:cTn id="162" dur="2000" fill="hold"/>
                                        <p:tgtEl>
                                          <p:spTgt spid="41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63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-0.24375 -0.00069 -0.48733 -0.00694 -0.73108 -0.00694 " pathEditMode="relative" ptsTypes="fA">
                                      <p:cBhvr>
                                        <p:cTn id="164" dur="2000" fill="hold"/>
                                        <p:tgtEl>
                                          <p:spTgt spid="41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6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-0.24375 -0.00069 -0.48733 -0.00694 -0.73108 -0.00694 " pathEditMode="relative" ptsTypes="fA">
                                      <p:cBhvr>
                                        <p:cTn id="166" dur="2000" fill="hold"/>
                                        <p:tgtEl>
                                          <p:spTgt spid="41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6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-0.24375 -0.00069 -0.48733 -0.00694 -0.73108 -0.00694 " pathEditMode="relative" ptsTypes="fA">
                                      <p:cBhvr>
                                        <p:cTn id="168" dur="2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69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-0.24375 -0.00069 -0.48733 -0.00694 -0.73108 -0.00694 " pathEditMode="relative" ptsTypes="fA">
                                      <p:cBhvr>
                                        <p:cTn id="170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71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-0.24375 -0.00069 -0.48733 -0.00694 -0.73108 -0.00694 " pathEditMode="relative" ptsTypes="fA">
                                      <p:cBhvr>
                                        <p:cTn id="172" dur="2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73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-0.24375 -0.00069 -0.48733 -0.00694 -0.73108 -0.00694 " pathEditMode="relative" ptsTypes="fA">
                                      <p:cBhvr>
                                        <p:cTn id="174" dur="2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7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-0.24375 -0.00069 -0.48733 -0.00694 -0.73108 -0.00694 " pathEditMode="relative" ptsTypes="fA">
                                      <p:cBhvr>
                                        <p:cTn id="17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7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-0.24375 -0.00069 -0.48733 -0.00694 -0.73108 -0.00694 " pathEditMode="relative" ptsTypes="fA">
                                      <p:cBhvr>
                                        <p:cTn id="178" dur="2000" fill="hold"/>
                                        <p:tgtEl>
                                          <p:spTgt spid="41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79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-0.24375 -0.00069 -0.48733 -0.00694 -0.73108 -0.00694 " pathEditMode="relative" ptsTypes="fA">
                                      <p:cBhvr>
                                        <p:cTn id="180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81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-0.24375 -0.00069 -0.48733 -0.00694 -0.73108 -0.00694 " pathEditMode="relative" ptsTypes="fA">
                                      <p:cBhvr>
                                        <p:cTn id="182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83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-0.24375 -0.00069 -0.48733 -0.00694 -0.73108 -0.00694 " pathEditMode="relative" ptsTypes="fA">
                                      <p:cBhvr>
                                        <p:cTn id="184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85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-0.24375 -0.00069 -0.48733 -0.00694 -0.73108 -0.00694 " pathEditMode="relative" ptsTypes="fA">
                                      <p:cBhvr>
                                        <p:cTn id="186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87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-0.24375 -0.00069 -0.48733 -0.00694 -0.73108 -0.00694 " pathEditMode="relative" ptsTypes="fA">
                                      <p:cBhvr>
                                        <p:cTn id="188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89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-0.24375 -0.00069 -0.48733 -0.00694 -0.73108 -0.00694 " pathEditMode="relative" ptsTypes="fA">
                                      <p:cBhvr>
                                        <p:cTn id="190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91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-0.24375 -0.00069 -0.48733 -0.00694 -0.73108 -0.00694 " pathEditMode="relative" ptsTypes="fA">
                                      <p:cBhvr>
                                        <p:cTn id="192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93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-0.24375 -0.00069 -0.48733 -0.00694 -0.73108 -0.00694 " pathEditMode="relative" ptsTypes="fA">
                                      <p:cBhvr>
                                        <p:cTn id="194" dur="2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9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-0.24375 -0.00069 -0.48733 -0.00694 -0.73108 -0.00694 " pathEditMode="relative" ptsTypes="fA">
                                      <p:cBhvr>
                                        <p:cTn id="196" dur="2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9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-0.24375 -0.00069 -0.48733 -0.00694 -0.73108 -0.00694 " pathEditMode="relative" ptsTypes="fA">
                                      <p:cBhvr>
                                        <p:cTn id="198" dur="2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99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-0.24375 -0.00069 -0.48733 -0.00694 -0.73108 -0.00694 " pathEditMode="relative" ptsTypes="fA">
                                      <p:cBhvr>
                                        <p:cTn id="200" dur="2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01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-0.24375 -0.00069 -0.48733 -0.00694 -0.73108 -0.00694 " pathEditMode="relative" ptsTypes="fA">
                                      <p:cBhvr>
                                        <p:cTn id="202" dur="2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03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-0.24375 -0.00069 -0.48733 -0.00694 -0.73108 -0.00694 " pathEditMode="relative" ptsTypes="fA">
                                      <p:cBhvr>
                                        <p:cTn id="204" dur="2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05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-0.24375 -0.00069 -0.48733 -0.00694 -0.73108 -0.00694 " pathEditMode="relative" ptsTypes="fA">
                                      <p:cBhvr>
                                        <p:cTn id="206" dur="2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0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-0.24375 -0.00069 -0.48733 -0.00694 -0.73108 -0.00694 " pathEditMode="relative" ptsTypes="fA">
                                      <p:cBhvr>
                                        <p:cTn id="208" dur="2000" fill="hold"/>
                                        <p:tgtEl>
                                          <p:spTgt spid="51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31" grpId="0"/>
      <p:bldP spid="32" grpId="0"/>
      <p:bldP spid="33" grpId="0"/>
      <p:bldP spid="37" grpId="0" animBg="1"/>
      <p:bldP spid="38" grpId="0" animBg="1"/>
      <p:bldP spid="42" grpId="0" animBg="1"/>
      <p:bldP spid="44" grpId="0"/>
      <p:bldP spid="55" grpId="0"/>
      <p:bldP spid="56" grpId="0"/>
      <p:bldP spid="5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reccia angolare in su 13"/>
          <p:cNvSpPr/>
          <p:nvPr/>
        </p:nvSpPr>
        <p:spPr>
          <a:xfrm rot="5400000">
            <a:off x="820899" y="2083981"/>
            <a:ext cx="2928958" cy="3047228"/>
          </a:xfrm>
          <a:prstGeom prst="bentUpArrow">
            <a:avLst>
              <a:gd name="adj1" fmla="val 9348"/>
              <a:gd name="adj2" fmla="val 12392"/>
              <a:gd name="adj3" fmla="val 50000"/>
            </a:avLst>
          </a:prstGeom>
          <a:solidFill>
            <a:srgbClr val="FF0000"/>
          </a:solidFill>
          <a:ln w="28575">
            <a:solidFill>
              <a:schemeClr val="bg1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/>
          </a:p>
        </p:txBody>
      </p:sp>
      <p:sp>
        <p:nvSpPr>
          <p:cNvPr id="4" name="Rettangolo 3"/>
          <p:cNvSpPr/>
          <p:nvPr/>
        </p:nvSpPr>
        <p:spPr>
          <a:xfrm>
            <a:off x="0" y="0"/>
            <a:ext cx="12188825" cy="6858000"/>
          </a:xfrm>
          <a:prstGeom prst="rect">
            <a:avLst/>
          </a:prstGeom>
          <a:noFill/>
          <a:ln w="57150">
            <a:solidFill>
              <a:srgbClr val="FF0000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/>
          </a:p>
        </p:txBody>
      </p:sp>
      <p:sp>
        <p:nvSpPr>
          <p:cNvPr id="3" name="CasellaDiTesto 2"/>
          <p:cNvSpPr txBox="1"/>
          <p:nvPr/>
        </p:nvSpPr>
        <p:spPr>
          <a:xfrm>
            <a:off x="2034982" y="214290"/>
            <a:ext cx="8094198" cy="923330"/>
          </a:xfrm>
          <a:prstGeom prst="rect">
            <a:avLst/>
          </a:prstGeom>
          <a:solidFill>
            <a:srgbClr val="FF0000"/>
          </a:solidFill>
          <a:ln w="38100">
            <a:solidFill>
              <a:schemeClr val="bg1"/>
            </a:solidFill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>
            <a:spAutoFit/>
          </a:bodyPr>
          <a:lstStyle/>
          <a:p>
            <a:pPr algn="ctr">
              <a:defRPr/>
            </a:pPr>
            <a:r>
              <a:rPr lang="it-IT" sz="5400" b="1" i="1" dirty="0">
                <a:solidFill>
                  <a:srgbClr val="FFFF00"/>
                </a:solidFill>
              </a:rPr>
              <a:t>Problematicità</a:t>
            </a:r>
          </a:p>
        </p:txBody>
      </p:sp>
      <p:sp>
        <p:nvSpPr>
          <p:cNvPr id="5" name="CasellaDiTesto 4"/>
          <p:cNvSpPr txBox="1"/>
          <p:nvPr/>
        </p:nvSpPr>
        <p:spPr>
          <a:xfrm>
            <a:off x="4285121" y="4512712"/>
            <a:ext cx="5142197" cy="523220"/>
          </a:xfrm>
          <a:prstGeom prst="rect">
            <a:avLst/>
          </a:prstGeom>
          <a:solidFill>
            <a:srgbClr val="FF0000"/>
          </a:solidFill>
          <a:ln w="38100">
            <a:solidFill>
              <a:schemeClr val="bg1"/>
            </a:solidFill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>
            <a:spAutoFit/>
          </a:bodyPr>
          <a:lstStyle/>
          <a:p>
            <a:pPr algn="ctr">
              <a:defRPr/>
            </a:pPr>
            <a:r>
              <a:rPr lang="it-IT" sz="2800" b="1" i="1" dirty="0">
                <a:solidFill>
                  <a:srgbClr val="FFFF00"/>
                </a:solidFill>
              </a:rPr>
              <a:t>Eterogeneità </a:t>
            </a:r>
          </a:p>
        </p:txBody>
      </p:sp>
      <p:sp>
        <p:nvSpPr>
          <p:cNvPr id="6" name="CasellaDiTesto 5"/>
          <p:cNvSpPr txBox="1"/>
          <p:nvPr/>
        </p:nvSpPr>
        <p:spPr>
          <a:xfrm>
            <a:off x="5523057" y="5218718"/>
            <a:ext cx="5713552" cy="369332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>
            <a:spAutoFit/>
          </a:bodyPr>
          <a:lstStyle/>
          <a:p>
            <a:pPr>
              <a:defRPr/>
            </a:pPr>
            <a:r>
              <a:rPr lang="it-IT" dirty="0"/>
              <a:t>Diversità di </a:t>
            </a:r>
            <a:r>
              <a:rPr lang="it-IT" dirty="0">
                <a:solidFill>
                  <a:srgbClr val="FF0000"/>
                </a:solidFill>
              </a:rPr>
              <a:t>comportamenti</a:t>
            </a:r>
          </a:p>
        </p:txBody>
      </p:sp>
      <p:sp>
        <p:nvSpPr>
          <p:cNvPr id="7" name="CasellaDiTesto 6"/>
          <p:cNvSpPr txBox="1"/>
          <p:nvPr/>
        </p:nvSpPr>
        <p:spPr>
          <a:xfrm>
            <a:off x="5523057" y="5706642"/>
            <a:ext cx="5713552" cy="369332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>
            <a:spAutoFit/>
          </a:bodyPr>
          <a:lstStyle/>
          <a:p>
            <a:pPr>
              <a:defRPr/>
            </a:pPr>
            <a:r>
              <a:rPr lang="it-IT" dirty="0"/>
              <a:t>Diversità di </a:t>
            </a:r>
            <a:r>
              <a:rPr lang="it-IT" dirty="0">
                <a:solidFill>
                  <a:srgbClr val="FF0000"/>
                </a:solidFill>
              </a:rPr>
              <a:t>atteggiamenti</a:t>
            </a:r>
          </a:p>
        </p:txBody>
      </p:sp>
      <p:sp>
        <p:nvSpPr>
          <p:cNvPr id="8" name="CasellaDiTesto 7"/>
          <p:cNvSpPr txBox="1"/>
          <p:nvPr/>
        </p:nvSpPr>
        <p:spPr>
          <a:xfrm>
            <a:off x="5523057" y="6206708"/>
            <a:ext cx="5713552" cy="369332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>
            <a:spAutoFit/>
          </a:bodyPr>
          <a:lstStyle/>
          <a:p>
            <a:pPr>
              <a:defRPr/>
            </a:pPr>
            <a:r>
              <a:rPr lang="it-IT" dirty="0"/>
              <a:t>Diversità di </a:t>
            </a:r>
            <a:r>
              <a:rPr lang="it-IT" dirty="0">
                <a:solidFill>
                  <a:srgbClr val="FF0000"/>
                </a:solidFill>
              </a:rPr>
              <a:t>dotazione</a:t>
            </a:r>
            <a:r>
              <a:rPr lang="it-IT" dirty="0"/>
              <a:t> </a:t>
            </a:r>
            <a:r>
              <a:rPr lang="it-IT" dirty="0">
                <a:solidFill>
                  <a:srgbClr val="FF0000"/>
                </a:solidFill>
              </a:rPr>
              <a:t>conoscitiva</a:t>
            </a:r>
          </a:p>
        </p:txBody>
      </p:sp>
      <p:sp>
        <p:nvSpPr>
          <p:cNvPr id="9" name="CasellaDiTesto 8"/>
          <p:cNvSpPr txBox="1"/>
          <p:nvPr/>
        </p:nvSpPr>
        <p:spPr>
          <a:xfrm>
            <a:off x="571312" y="1643050"/>
            <a:ext cx="7141940" cy="523220"/>
          </a:xfrm>
          <a:prstGeom prst="rect">
            <a:avLst/>
          </a:prstGeom>
          <a:solidFill>
            <a:srgbClr val="FF0000"/>
          </a:solidFill>
          <a:ln w="38100">
            <a:solidFill>
              <a:schemeClr val="bg1"/>
            </a:solidFill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>
            <a:spAutoFit/>
          </a:bodyPr>
          <a:lstStyle/>
          <a:p>
            <a:pPr algn="ctr">
              <a:defRPr/>
            </a:pPr>
            <a:r>
              <a:rPr lang="it-IT" sz="2800" b="1" i="1" dirty="0">
                <a:solidFill>
                  <a:srgbClr val="FFFF00"/>
                </a:solidFill>
              </a:rPr>
              <a:t>Disagi – Difficoltà - Bisogni </a:t>
            </a:r>
          </a:p>
        </p:txBody>
      </p:sp>
      <p:sp>
        <p:nvSpPr>
          <p:cNvPr id="10" name="CasellaDiTesto 9"/>
          <p:cNvSpPr txBox="1"/>
          <p:nvPr/>
        </p:nvSpPr>
        <p:spPr>
          <a:xfrm>
            <a:off x="2285378" y="2413102"/>
            <a:ext cx="5808778" cy="369332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>
            <a:spAutoFit/>
          </a:bodyPr>
          <a:lstStyle/>
          <a:p>
            <a:pPr>
              <a:defRPr/>
            </a:pPr>
            <a:r>
              <a:rPr lang="it-IT" dirty="0">
                <a:solidFill>
                  <a:srgbClr val="FF0000"/>
                </a:solidFill>
              </a:rPr>
              <a:t>Condizioni </a:t>
            </a:r>
            <a:r>
              <a:rPr lang="it-IT" dirty="0" err="1"/>
              <a:t>socio-economico-familiari</a:t>
            </a:r>
            <a:endParaRPr lang="it-IT" dirty="0"/>
          </a:p>
        </p:txBody>
      </p:sp>
      <p:sp>
        <p:nvSpPr>
          <p:cNvPr id="11" name="CasellaDiTesto 10"/>
          <p:cNvSpPr txBox="1"/>
          <p:nvPr/>
        </p:nvSpPr>
        <p:spPr>
          <a:xfrm>
            <a:off x="2285378" y="2901026"/>
            <a:ext cx="5808778" cy="369332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>
            <a:spAutoFit/>
          </a:bodyPr>
          <a:lstStyle/>
          <a:p>
            <a:pPr>
              <a:defRPr/>
            </a:pPr>
            <a:r>
              <a:rPr lang="it-IT" dirty="0">
                <a:solidFill>
                  <a:srgbClr val="FF0000"/>
                </a:solidFill>
              </a:rPr>
              <a:t>Disturbi</a:t>
            </a:r>
            <a:r>
              <a:rPr lang="it-IT" dirty="0"/>
              <a:t> Specifici  di Apprendimento</a:t>
            </a:r>
          </a:p>
        </p:txBody>
      </p:sp>
      <p:sp>
        <p:nvSpPr>
          <p:cNvPr id="12" name="CasellaDiTesto 11"/>
          <p:cNvSpPr txBox="1"/>
          <p:nvPr/>
        </p:nvSpPr>
        <p:spPr>
          <a:xfrm>
            <a:off x="2285378" y="3401092"/>
            <a:ext cx="5808778" cy="369332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>
            <a:spAutoFit/>
          </a:bodyPr>
          <a:lstStyle/>
          <a:p>
            <a:pPr>
              <a:defRPr/>
            </a:pPr>
            <a:r>
              <a:rPr lang="it-IT" dirty="0">
                <a:solidFill>
                  <a:srgbClr val="FF0000"/>
                </a:solidFill>
              </a:rPr>
              <a:t>Disabilità</a:t>
            </a:r>
            <a:r>
              <a:rPr lang="it-IT" dirty="0"/>
              <a:t> diversificate</a:t>
            </a:r>
          </a:p>
        </p:txBody>
      </p:sp>
      <p:sp>
        <p:nvSpPr>
          <p:cNvPr id="13" name="CasellaDiTesto 12"/>
          <p:cNvSpPr txBox="1"/>
          <p:nvPr/>
        </p:nvSpPr>
        <p:spPr>
          <a:xfrm>
            <a:off x="2285378" y="3901158"/>
            <a:ext cx="5808778" cy="369332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>
            <a:spAutoFit/>
          </a:bodyPr>
          <a:lstStyle/>
          <a:p>
            <a:pPr>
              <a:defRPr/>
            </a:pPr>
            <a:r>
              <a:rPr lang="it-IT" dirty="0">
                <a:solidFill>
                  <a:srgbClr val="FF0000"/>
                </a:solidFill>
              </a:rPr>
              <a:t>Disadattamento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CasellaDiTesto 19"/>
          <p:cNvSpPr txBox="1"/>
          <p:nvPr/>
        </p:nvSpPr>
        <p:spPr>
          <a:xfrm>
            <a:off x="3451206" y="2428868"/>
            <a:ext cx="5213193" cy="1077218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pPr algn="ctr"/>
            <a:r>
              <a:rPr lang="it-IT" sz="3200" b="1" i="1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Adobe Garamond Pro Bold" pitchFamily="18" charset="0"/>
              </a:rPr>
              <a:t>La Scuola </a:t>
            </a:r>
          </a:p>
          <a:p>
            <a:pPr algn="ctr"/>
            <a:r>
              <a:rPr lang="it-IT" sz="3200" b="1" i="1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Adobe Garamond Pro Bold" pitchFamily="18" charset="0"/>
              </a:rPr>
              <a:t>di tutti e di ciascuno</a:t>
            </a:r>
            <a:endParaRPr lang="it-IT" sz="3200" b="1" i="1" dirty="0">
              <a:solidFill>
                <a:schemeClr val="accent1">
                  <a:lumMod val="60000"/>
                  <a:lumOff val="40000"/>
                </a:schemeClr>
              </a:solidFill>
              <a:latin typeface="Adobe Garamond Pro Bold" pitchFamily="18" charset="0"/>
            </a:endParaRPr>
          </a:p>
        </p:txBody>
      </p:sp>
      <p:pic>
        <p:nvPicPr>
          <p:cNvPr id="15" name="Immagine 14" descr="scuola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13091" y="3672546"/>
            <a:ext cx="5970877" cy="2288064"/>
          </a:xfrm>
          <a:prstGeom prst="ellipse">
            <a:avLst/>
          </a:prstGeom>
          <a:ln w="9525" cap="rnd">
            <a:solidFill>
              <a:srgbClr val="FF000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4350" name="Picture 14" descr="Risultati immagini per bambini stranieri"/>
          <p:cNvPicPr>
            <a:picLocks noChangeAspect="1" noChangeArrowheads="1"/>
          </p:cNvPicPr>
          <p:nvPr/>
        </p:nvPicPr>
        <p:blipFill>
          <a:blip r:embed="rId4"/>
          <a:srcRect r="19185"/>
          <a:stretch>
            <a:fillRect/>
          </a:stretch>
        </p:blipFill>
        <p:spPr bwMode="auto">
          <a:xfrm>
            <a:off x="7951800" y="2786058"/>
            <a:ext cx="2143140" cy="1911361"/>
          </a:xfrm>
          <a:prstGeom prst="ellipse">
            <a:avLst/>
          </a:prstGeom>
          <a:ln w="9525" cap="rnd">
            <a:solidFill>
              <a:srgbClr val="FF000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14354" name="AutoShape 18" descr="Risultati immagini per scuola aperta"/>
          <p:cNvSpPr>
            <a:spLocks noChangeAspect="1" noChangeArrowheads="1"/>
          </p:cNvSpPr>
          <p:nvPr/>
        </p:nvSpPr>
        <p:spPr bwMode="auto">
          <a:xfrm>
            <a:off x="155534" y="-144463"/>
            <a:ext cx="304721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14356" name="AutoShape 20" descr="Risultati immagini per scuola aperta"/>
          <p:cNvSpPr>
            <a:spLocks noChangeAspect="1" noChangeArrowheads="1"/>
          </p:cNvSpPr>
          <p:nvPr/>
        </p:nvSpPr>
        <p:spPr bwMode="auto">
          <a:xfrm>
            <a:off x="155534" y="-144463"/>
            <a:ext cx="304721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14358" name="AutoShape 22" descr="Risultati immagini per scuola aperta"/>
          <p:cNvSpPr>
            <a:spLocks noChangeAspect="1" noChangeArrowheads="1"/>
          </p:cNvSpPr>
          <p:nvPr/>
        </p:nvSpPr>
        <p:spPr bwMode="auto">
          <a:xfrm>
            <a:off x="155534" y="-144463"/>
            <a:ext cx="304721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4" name="Rettangolo 3"/>
          <p:cNvSpPr/>
          <p:nvPr/>
        </p:nvSpPr>
        <p:spPr>
          <a:xfrm>
            <a:off x="918977" y="1000108"/>
            <a:ext cx="10328147" cy="1323439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it-IT" sz="8000" b="1" cap="none" spc="0" dirty="0" smtClean="0">
                <a:ln w="10541" cmpd="sng">
                  <a:solidFill>
                    <a:srgbClr val="FFFF00"/>
                  </a:solidFill>
                  <a:prstDash val="solid"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</a:rPr>
              <a:t>Scuola inclusiva</a:t>
            </a:r>
            <a:endParaRPr lang="it-IT" sz="8000" b="1" cap="none" spc="0" dirty="0">
              <a:ln w="10541" cmpd="sng">
                <a:solidFill>
                  <a:srgbClr val="FFFF00"/>
                </a:solidFill>
                <a:prstDash val="solid"/>
              </a:ln>
              <a:solidFill>
                <a:schemeClr val="accent1">
                  <a:lumMod val="60000"/>
                  <a:lumOff val="40000"/>
                </a:schemeClr>
              </a:solidFill>
              <a:effectLst/>
            </a:endParaRPr>
          </a:p>
        </p:txBody>
      </p:sp>
      <p:sp>
        <p:nvSpPr>
          <p:cNvPr id="19" name="Rettangolo 18"/>
          <p:cNvSpPr/>
          <p:nvPr/>
        </p:nvSpPr>
        <p:spPr>
          <a:xfrm>
            <a:off x="4381391" y="3820825"/>
            <a:ext cx="3442515" cy="156966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it-IT" sz="9600" b="1" cap="none" spc="0" dirty="0" err="1" smtClean="0">
                <a:ln w="1905"/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P.A.I</a:t>
            </a:r>
            <a:r>
              <a:rPr lang="it-IT" sz="9600" b="1" cap="none" spc="0" dirty="0" smtClean="0">
                <a:ln w="1905"/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.</a:t>
            </a:r>
            <a:endParaRPr lang="it-IT" sz="9600" b="1" cap="none" spc="0" dirty="0">
              <a:ln w="1905"/>
              <a:solidFill>
                <a:schemeClr val="accent1">
                  <a:lumMod val="60000"/>
                  <a:lumOff val="40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7" name="Ovale 16"/>
          <p:cNvSpPr/>
          <p:nvPr/>
        </p:nvSpPr>
        <p:spPr>
          <a:xfrm>
            <a:off x="1575045" y="2857250"/>
            <a:ext cx="2090475" cy="2031790"/>
          </a:xfrm>
          <a:prstGeom prst="ellipse">
            <a:avLst/>
          </a:prstGeom>
          <a:blipFill>
            <a:blip r:embed="rId5"/>
            <a:stretch>
              <a:fillRect/>
            </a:stretch>
          </a:blipFill>
          <a:ln>
            <a:solidFill>
              <a:srgbClr val="FF0000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8" name="Rettangolo 17"/>
          <p:cNvSpPr/>
          <p:nvPr/>
        </p:nvSpPr>
        <p:spPr>
          <a:xfrm>
            <a:off x="1646483" y="3500192"/>
            <a:ext cx="1928826" cy="83099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it-IT" sz="4800" b="1" cap="none" spc="0" dirty="0" err="1" smtClean="0">
                <a:ln w="1905"/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P.A.I</a:t>
            </a:r>
            <a:r>
              <a:rPr lang="it-IT" sz="4800" b="1" cap="none" spc="0" dirty="0" smtClean="0">
                <a:ln w="1905"/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.</a:t>
            </a:r>
            <a:endParaRPr lang="it-IT" sz="4800" b="1" cap="none" spc="0" dirty="0">
              <a:ln w="1905"/>
              <a:solidFill>
                <a:schemeClr val="accent1">
                  <a:lumMod val="60000"/>
                  <a:lumOff val="40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cia di vapore">
  <a:themeElements>
    <a:clrScheme name="Scia di vapore">
      <a:dk1>
        <a:sysClr val="windowText" lastClr="000000"/>
      </a:dk1>
      <a:lt1>
        <a:sysClr val="window" lastClr="FFFFFF"/>
      </a:lt1>
      <a:dk2>
        <a:srgbClr val="454545"/>
      </a:dk2>
      <a:lt2>
        <a:srgbClr val="DADADA"/>
      </a:lt2>
      <a:accent1>
        <a:srgbClr val="C4220D"/>
      </a:accent1>
      <a:accent2>
        <a:srgbClr val="EB7712"/>
      </a:accent2>
      <a:accent3>
        <a:srgbClr val="ECBD31"/>
      </a:accent3>
      <a:accent4>
        <a:srgbClr val="92CE4A"/>
      </a:accent4>
      <a:accent5>
        <a:srgbClr val="50CFB4"/>
      </a:accent5>
      <a:accent6>
        <a:srgbClr val="0D8EC5"/>
      </a:accent6>
      <a:hlink>
        <a:srgbClr val="EA5A0C"/>
      </a:hlink>
      <a:folHlink>
        <a:srgbClr val="F09D3A"/>
      </a:folHlink>
    </a:clrScheme>
    <a:fontScheme name="Scia di vapore">
      <a:majorFont>
        <a:latin typeface="Century Gothic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ucido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12700" cap="flat" cmpd="sng" algn="ctr">
          <a:solidFill>
            <a:schemeClr val="phClr">
              <a:tint val="95000"/>
              <a:shade val="95000"/>
              <a:satMod val="120000"/>
            </a:schemeClr>
          </a:solidFill>
          <a:prstDash val="solid"/>
        </a:ln>
        <a:ln w="55000" cap="flat" cmpd="thickThin" algn="ctr">
          <a:solidFill>
            <a:schemeClr val="phClr">
              <a:tint val="90000"/>
              <a:satMod val="130000"/>
            </a:schemeClr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apor Trail" id="{4FDF2955-7D9C-493C-B9F9-C205151B46CD}" vid="{FE1EB5C7-81A8-4CBA-AE6E-B3BF73DC3895}"/>
    </a:ext>
  </a:extLst>
</a:theme>
</file>

<file path=ppt/theme/theme2.xml><?xml version="1.0" encoding="utf-8"?>
<a:theme xmlns:a="http://schemas.openxmlformats.org/drawingml/2006/main" name="Office Theme">
  <a:themeElements>
    <a:clrScheme name="Chalkboard_16x9">
      <a:dk1>
        <a:sysClr val="windowText" lastClr="000000"/>
      </a:dk1>
      <a:lt1>
        <a:sysClr val="window" lastClr="FFFFFF"/>
      </a:lt1>
      <a:dk2>
        <a:srgbClr val="333333"/>
      </a:dk2>
      <a:lt2>
        <a:srgbClr val="B2B2B2"/>
      </a:lt2>
      <a:accent1>
        <a:srgbClr val="57BCE5"/>
      </a:accent1>
      <a:accent2>
        <a:srgbClr val="F4D968"/>
      </a:accent2>
      <a:accent3>
        <a:srgbClr val="AEBD57"/>
      </a:accent3>
      <a:accent4>
        <a:srgbClr val="DF9041"/>
      </a:accent4>
      <a:accent5>
        <a:srgbClr val="E35F5F"/>
      </a:accent5>
      <a:accent6>
        <a:srgbClr val="828BCE"/>
      </a:accent6>
      <a:hlink>
        <a:srgbClr val="57BCE5"/>
      </a:hlink>
      <a:folHlink>
        <a:srgbClr val="969696"/>
      </a:folHlink>
    </a:clrScheme>
    <a:fontScheme name="Chalkboard_16x9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Chalkboard_16x9">
      <a:dk1>
        <a:sysClr val="windowText" lastClr="000000"/>
      </a:dk1>
      <a:lt1>
        <a:sysClr val="window" lastClr="FFFFFF"/>
      </a:lt1>
      <a:dk2>
        <a:srgbClr val="333333"/>
      </a:dk2>
      <a:lt2>
        <a:srgbClr val="B2B2B2"/>
      </a:lt2>
      <a:accent1>
        <a:srgbClr val="57BCE5"/>
      </a:accent1>
      <a:accent2>
        <a:srgbClr val="F4D968"/>
      </a:accent2>
      <a:accent3>
        <a:srgbClr val="AEBD57"/>
      </a:accent3>
      <a:accent4>
        <a:srgbClr val="DF9041"/>
      </a:accent4>
      <a:accent5>
        <a:srgbClr val="E35F5F"/>
      </a:accent5>
      <a:accent6>
        <a:srgbClr val="828BCE"/>
      </a:accent6>
      <a:hlink>
        <a:srgbClr val="57BCE5"/>
      </a:hlink>
      <a:folHlink>
        <a:srgbClr val="969696"/>
      </a:folHlink>
    </a:clrScheme>
    <a:fontScheme name="Chalkboard_16x9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74CF6724-7CFE-4880-9842-33FC89E5B2B4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Scia di vapore</Template>
  <TotalTime>0</TotalTime>
  <Words>1842</Words>
  <Application>Microsoft Macintosh PowerPoint</Application>
  <PresentationFormat>Personalizzato</PresentationFormat>
  <Paragraphs>443</Paragraphs>
  <Slides>31</Slides>
  <Notes>8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14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31</vt:i4>
      </vt:variant>
    </vt:vector>
  </HeadingPairs>
  <TitlesOfParts>
    <vt:vector size="46" baseType="lpstr">
      <vt:lpstr>Adobe Garamond Pro Bold</vt:lpstr>
      <vt:lpstr>Adobe Hebrew</vt:lpstr>
      <vt:lpstr>Bookman Old Style</vt:lpstr>
      <vt:lpstr>Century Gothic</vt:lpstr>
      <vt:lpstr>Chalkduster</vt:lpstr>
      <vt:lpstr>Colonna MT</vt:lpstr>
      <vt:lpstr>Copperplate Gothic Bold</vt:lpstr>
      <vt:lpstr>Corbel</vt:lpstr>
      <vt:lpstr>Harlow Solid Italic</vt:lpstr>
      <vt:lpstr>Mangal</vt:lpstr>
      <vt:lpstr>Times New Roman</vt:lpstr>
      <vt:lpstr>Trebuchet MS</vt:lpstr>
      <vt:lpstr>Wingdings</vt:lpstr>
      <vt:lpstr>Arial</vt:lpstr>
      <vt:lpstr>Scia di vapore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Composizione DELLA CLASSE … n. … alunni       </vt:lpstr>
      <vt:lpstr>CONTESTO  caratterizzante la scuola inclusiva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2013-07-28T07:49:21Z</dcterms:created>
  <dcterms:modified xsi:type="dcterms:W3CDTF">2020-05-31T08:50:35Z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TC028048469991</vt:lpwstr>
  </property>
</Properties>
</file>